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1pPr>
    <a:lvl2pPr marL="0" marR="0" indent="457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2pPr>
    <a:lvl3pPr marL="0" marR="0" indent="914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3pPr>
    <a:lvl4pPr marL="0" marR="0" indent="1371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4pPr>
    <a:lvl5pPr marL="0" marR="0" indent="18288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5pPr>
    <a:lvl6pPr marL="0" marR="0" indent="22860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6pPr>
    <a:lvl7pPr marL="0" marR="0" indent="2743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7pPr>
    <a:lvl8pPr marL="0" marR="0" indent="3200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8pPr>
    <a:lvl9pPr marL="0" marR="0" indent="3657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T Sans"/>
          <a:ea typeface="PT Sans"/>
          <a:cs typeface="PT Sans"/>
        </a:font>
        <a:schemeClr val="accent4"/>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rgbClr val="EFCACA"/>
          </a:solidFill>
        </a:fill>
      </a:tcStyle>
    </a:wholeTbl>
    <a:band2H>
      <a:tcTxStyle b="def" i="def"/>
      <a:tcStyle>
        <a:tcBdr/>
        <a:fill>
          <a:solidFill>
            <a:srgbClr val="F7E6E6"/>
          </a:solidFill>
        </a:fill>
      </a:tcStyle>
    </a:band2H>
    <a:firstCol>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1"/>
          </a:solidFill>
        </a:fill>
      </a:tcStyle>
    </a:firstCol>
    <a:la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762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1"/>
          </a:solidFill>
        </a:fill>
      </a:tcStyle>
    </a:lastRow>
    <a:fir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762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1"/>
          </a:solidFill>
        </a:fill>
      </a:tcStyle>
    </a:firstRow>
  </a:tblStyle>
  <a:tblStyle styleId="{C7B018BB-80A7-4F77-B60F-C8B233D01FF8}" styleName="">
    <a:tblBg/>
    <a:wholeTbl>
      <a:tcTxStyle b="off" i="off">
        <a:font>
          <a:latin typeface="PT Sans"/>
          <a:ea typeface="PT Sans"/>
          <a:cs typeface="PT Sans"/>
        </a:font>
        <a:schemeClr val="accent4"/>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3"/>
          </a:solidFill>
        </a:fill>
      </a:tcStyle>
    </a:firstCol>
    <a:la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762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3"/>
          </a:solidFill>
        </a:fill>
      </a:tcStyle>
    </a:lastRow>
    <a:fir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762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3"/>
          </a:solidFill>
        </a:fill>
      </a:tcStyle>
    </a:firstRow>
  </a:tblStyle>
  <a:tblStyle styleId="{EEE7283C-3CF3-47DC-8721-378D4A62B228}" styleName="">
    <a:tblBg/>
    <a:wholeTbl>
      <a:tcTxStyle b="off" i="off">
        <a:font>
          <a:latin typeface="PT Sans"/>
          <a:ea typeface="PT Sans"/>
          <a:cs typeface="PT Sans"/>
        </a:font>
        <a:schemeClr val="accent4"/>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rgbClr val="F8D6CC"/>
          </a:solidFill>
        </a:fill>
      </a:tcStyle>
    </a:wholeTbl>
    <a:band2H>
      <a:tcTxStyle b="def" i="def"/>
      <a:tcStyle>
        <a:tcBdr/>
        <a:fill>
          <a:solidFill>
            <a:srgbClr val="FCECE7"/>
          </a:solidFill>
        </a:fill>
      </a:tcStyle>
    </a:band2H>
    <a:firstCol>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6"/>
          </a:solidFill>
        </a:fill>
      </a:tcStyle>
    </a:firstCol>
    <a:la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762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6"/>
          </a:solidFill>
        </a:fill>
      </a:tcStyle>
    </a:lastRow>
    <a:fir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762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6"/>
          </a:solidFill>
        </a:fill>
      </a:tcStyle>
    </a:firstRow>
  </a:tblStyle>
  <a:tblStyle styleId="{CF821DB8-F4EB-4A41-A1BA-3FCAFE7338EE}" styleName="">
    <a:tblBg/>
    <a:wholeTbl>
      <a:tcTxStyle b="off" i="off">
        <a:font>
          <a:latin typeface="PT Sans"/>
          <a:ea typeface="PT Sans"/>
          <a:cs typeface="PT Sans"/>
        </a:font>
        <a:schemeClr val="accent4"/>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7E7E7"/>
          </a:solidFill>
        </a:fill>
      </a:tcStyle>
    </a:wholeTbl>
    <a:band2H>
      <a:tcTxStyle b="def" i="def"/>
      <a:tcStyle>
        <a:tcBdr/>
        <a:fill>
          <a:solidFill>
            <a:srgbClr val="F9F9F9"/>
          </a:solidFill>
        </a:fill>
      </a:tcStyle>
    </a:band2H>
    <a:firstCol>
      <a:tcTxStyle b="on" i="off">
        <a:font>
          <a:latin typeface="PT Sans"/>
          <a:ea typeface="PT Sans"/>
          <a:cs typeface="PT Sans"/>
        </a:font>
        <a:srgbClr val="F9F9F9"/>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PT Sans"/>
          <a:ea typeface="PT Sans"/>
          <a:cs typeface="PT Sans"/>
        </a:font>
        <a:schemeClr val="accent4"/>
      </a:tcTxStyle>
      <a:tcStyle>
        <a:tcBdr>
          <a:left>
            <a:ln w="25400" cap="flat">
              <a:noFill/>
              <a:miter lim="400000"/>
            </a:ln>
          </a:left>
          <a:right>
            <a:ln w="25400" cap="flat">
              <a:noFill/>
              <a:miter lim="400000"/>
            </a:ln>
          </a:right>
          <a:top>
            <a:ln w="101600" cap="flat">
              <a:solidFill>
                <a:schemeClr val="accent4"/>
              </a:solidFill>
              <a:prstDash val="solid"/>
              <a:round/>
            </a:ln>
          </a:top>
          <a:bottom>
            <a:ln w="50800" cap="flat">
              <a:solidFill>
                <a:schemeClr val="accent4"/>
              </a:solidFill>
              <a:prstDash val="solid"/>
              <a:round/>
            </a:ln>
          </a:bottom>
          <a:insideH>
            <a:ln w="25400" cap="flat">
              <a:noFill/>
              <a:miter lim="400000"/>
            </a:ln>
          </a:insideH>
          <a:insideV>
            <a:ln w="25400" cap="flat">
              <a:noFill/>
              <a:miter lim="400000"/>
            </a:ln>
          </a:insideV>
        </a:tcBdr>
        <a:fill>
          <a:solidFill>
            <a:srgbClr val="F9F9F9"/>
          </a:solidFill>
        </a:fill>
      </a:tcStyle>
    </a:lastRow>
    <a:firstRow>
      <a:tcTxStyle b="on" i="off">
        <a:font>
          <a:latin typeface="PT Sans"/>
          <a:ea typeface="PT Sans"/>
          <a:cs typeface="PT Sans"/>
        </a:font>
        <a:srgbClr val="F9F9F9"/>
      </a:tcTxStyle>
      <a:tcStyle>
        <a:tcBdr>
          <a:left>
            <a:ln w="25400" cap="flat">
              <a:noFill/>
              <a:miter lim="400000"/>
            </a:ln>
          </a:left>
          <a:right>
            <a:ln w="25400" cap="flat">
              <a:noFill/>
              <a:miter lim="400000"/>
            </a:ln>
          </a:right>
          <a:top>
            <a:ln w="50800" cap="flat">
              <a:solidFill>
                <a:schemeClr val="accent4"/>
              </a:solidFill>
              <a:prstDash val="solid"/>
              <a:round/>
            </a:ln>
          </a:top>
          <a:bottom>
            <a:ln w="50800" cap="flat">
              <a:solidFill>
                <a:schemeClr val="accent4"/>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PT Sans"/>
          <a:ea typeface="PT Sans"/>
          <a:cs typeface="PT Sans"/>
        </a:font>
        <a:schemeClr val="accent4"/>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rgbClr val="CBCBCB"/>
          </a:solidFill>
        </a:fill>
      </a:tcStyle>
    </a:wholeTbl>
    <a:band2H>
      <a:tcTxStyle b="def" i="def"/>
      <a:tcStyle>
        <a:tcBdr/>
        <a:fill>
          <a:solidFill>
            <a:srgbClr val="E7E7E7"/>
          </a:solidFill>
        </a:fill>
      </a:tcStyle>
    </a:band2H>
    <a:firstCol>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4"/>
          </a:solidFill>
        </a:fill>
      </a:tcStyle>
    </a:firstCol>
    <a:la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762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4"/>
          </a:solidFill>
        </a:fill>
      </a:tcStyle>
    </a:lastRow>
    <a:fir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762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4"/>
          </a:solidFill>
        </a:fill>
      </a:tcStyle>
    </a:firstRow>
  </a:tblStyle>
  <a:tblStyle styleId="{2708684C-4D16-4618-839F-0558EEFCDFE6}" styleName="">
    <a:tblBg/>
    <a:wholeTbl>
      <a:tcTxStyle b="off" i="off">
        <a:font>
          <a:latin typeface="PT Sans"/>
          <a:ea typeface="PT Sans"/>
          <a:cs typeface="PT Sans"/>
        </a:font>
        <a:schemeClr val="accent4"/>
      </a:tcTxStyle>
      <a:tcStyle>
        <a:tcBdr>
          <a:left>
            <a:ln w="25400" cap="flat">
              <a:solidFill>
                <a:schemeClr val="accent4"/>
              </a:solidFill>
              <a:prstDash val="solid"/>
              <a:round/>
            </a:ln>
          </a:left>
          <a:right>
            <a:ln w="25400" cap="flat">
              <a:solidFill>
                <a:schemeClr val="accent4"/>
              </a:solidFill>
              <a:prstDash val="solid"/>
              <a:round/>
            </a:ln>
          </a:right>
          <a:top>
            <a:ln w="25400" cap="flat">
              <a:solidFill>
                <a:schemeClr val="accent4"/>
              </a:solidFill>
              <a:prstDash val="solid"/>
              <a:round/>
            </a:ln>
          </a:top>
          <a:bottom>
            <a:ln w="25400" cap="flat">
              <a:solidFill>
                <a:schemeClr val="accent4"/>
              </a:solidFill>
              <a:prstDash val="solid"/>
              <a:round/>
            </a:ln>
          </a:bottom>
          <a:insideH>
            <a:ln w="25400" cap="flat">
              <a:solidFill>
                <a:schemeClr val="accent4"/>
              </a:solidFill>
              <a:prstDash val="solid"/>
              <a:round/>
            </a:ln>
          </a:insideH>
          <a:insideV>
            <a:ln w="25400" cap="flat">
              <a:solidFill>
                <a:schemeClr val="accent4"/>
              </a:solidFill>
              <a:prstDash val="solid"/>
              <a:round/>
            </a:ln>
          </a:insideV>
        </a:tcBdr>
        <a:fill>
          <a:solidFill>
            <a:schemeClr val="accent4">
              <a:alpha val="20000"/>
            </a:schemeClr>
          </a:solidFill>
        </a:fill>
      </a:tcStyle>
    </a:wholeTbl>
    <a:band2H>
      <a:tcTxStyle b="def" i="def"/>
      <a:tcStyle>
        <a:tcBdr/>
        <a:fill>
          <a:solidFill>
            <a:srgbClr val="FFFFFF"/>
          </a:solidFill>
        </a:fill>
      </a:tcStyle>
    </a:band2H>
    <a:firstCol>
      <a:tcTxStyle b="on" i="off">
        <a:font>
          <a:latin typeface="PT Sans"/>
          <a:ea typeface="PT Sans"/>
          <a:cs typeface="PT Sans"/>
        </a:font>
        <a:schemeClr val="accent4"/>
      </a:tcTxStyle>
      <a:tcStyle>
        <a:tcBdr>
          <a:left>
            <a:ln w="25400" cap="flat">
              <a:solidFill>
                <a:schemeClr val="accent4"/>
              </a:solidFill>
              <a:prstDash val="solid"/>
              <a:round/>
            </a:ln>
          </a:left>
          <a:right>
            <a:ln w="25400" cap="flat">
              <a:solidFill>
                <a:schemeClr val="accent4"/>
              </a:solidFill>
              <a:prstDash val="solid"/>
              <a:round/>
            </a:ln>
          </a:right>
          <a:top>
            <a:ln w="25400" cap="flat">
              <a:solidFill>
                <a:schemeClr val="accent4"/>
              </a:solidFill>
              <a:prstDash val="solid"/>
              <a:round/>
            </a:ln>
          </a:top>
          <a:bottom>
            <a:ln w="25400" cap="flat">
              <a:solidFill>
                <a:schemeClr val="accent4"/>
              </a:solidFill>
              <a:prstDash val="solid"/>
              <a:round/>
            </a:ln>
          </a:bottom>
          <a:insideH>
            <a:ln w="25400" cap="flat">
              <a:solidFill>
                <a:schemeClr val="accent4"/>
              </a:solidFill>
              <a:prstDash val="solid"/>
              <a:round/>
            </a:ln>
          </a:insideH>
          <a:insideV>
            <a:ln w="25400" cap="flat">
              <a:solidFill>
                <a:schemeClr val="accent4"/>
              </a:solidFill>
              <a:prstDash val="solid"/>
              <a:round/>
            </a:ln>
          </a:insideV>
        </a:tcBdr>
        <a:fill>
          <a:solidFill>
            <a:schemeClr val="accent4">
              <a:alpha val="20000"/>
            </a:schemeClr>
          </a:solidFill>
        </a:fill>
      </a:tcStyle>
    </a:firstCol>
    <a:lastRow>
      <a:tcTxStyle b="on" i="off">
        <a:font>
          <a:latin typeface="PT Sans"/>
          <a:ea typeface="PT Sans"/>
          <a:cs typeface="PT Sans"/>
        </a:font>
        <a:schemeClr val="accent4"/>
      </a:tcTxStyle>
      <a:tcStyle>
        <a:tcBdr>
          <a:left>
            <a:ln w="25400" cap="flat">
              <a:solidFill>
                <a:schemeClr val="accent4"/>
              </a:solidFill>
              <a:prstDash val="solid"/>
              <a:round/>
            </a:ln>
          </a:left>
          <a:right>
            <a:ln w="25400" cap="flat">
              <a:solidFill>
                <a:schemeClr val="accent4"/>
              </a:solidFill>
              <a:prstDash val="solid"/>
              <a:round/>
            </a:ln>
          </a:right>
          <a:top>
            <a:ln w="101600" cap="flat">
              <a:solidFill>
                <a:schemeClr val="accent4"/>
              </a:solidFill>
              <a:prstDash val="solid"/>
              <a:round/>
            </a:ln>
          </a:top>
          <a:bottom>
            <a:ln w="25400" cap="flat">
              <a:solidFill>
                <a:schemeClr val="accent4"/>
              </a:solidFill>
              <a:prstDash val="solid"/>
              <a:round/>
            </a:ln>
          </a:bottom>
          <a:insideH>
            <a:ln w="25400" cap="flat">
              <a:solidFill>
                <a:schemeClr val="accent4"/>
              </a:solidFill>
              <a:prstDash val="solid"/>
              <a:round/>
            </a:ln>
          </a:insideH>
          <a:insideV>
            <a:ln w="25400" cap="flat">
              <a:solidFill>
                <a:schemeClr val="accent4"/>
              </a:solidFill>
              <a:prstDash val="solid"/>
              <a:round/>
            </a:ln>
          </a:insideV>
        </a:tcBdr>
        <a:fill>
          <a:noFill/>
        </a:fill>
      </a:tcStyle>
    </a:lastRow>
    <a:firstRow>
      <a:tcTxStyle b="on" i="off">
        <a:font>
          <a:latin typeface="PT Sans"/>
          <a:ea typeface="PT Sans"/>
          <a:cs typeface="PT Sans"/>
        </a:font>
        <a:schemeClr val="accent4"/>
      </a:tcTxStyle>
      <a:tcStyle>
        <a:tcBdr>
          <a:left>
            <a:ln w="25400" cap="flat">
              <a:solidFill>
                <a:schemeClr val="accent4"/>
              </a:solidFill>
              <a:prstDash val="solid"/>
              <a:round/>
            </a:ln>
          </a:left>
          <a:right>
            <a:ln w="25400" cap="flat">
              <a:solidFill>
                <a:schemeClr val="accent4"/>
              </a:solidFill>
              <a:prstDash val="solid"/>
              <a:round/>
            </a:ln>
          </a:right>
          <a:top>
            <a:ln w="25400" cap="flat">
              <a:solidFill>
                <a:schemeClr val="accent4"/>
              </a:solidFill>
              <a:prstDash val="solid"/>
              <a:round/>
            </a:ln>
          </a:top>
          <a:bottom>
            <a:ln w="50800" cap="flat">
              <a:solidFill>
                <a:schemeClr val="accent4"/>
              </a:solidFill>
              <a:prstDash val="solid"/>
              <a:round/>
            </a:ln>
          </a:bottom>
          <a:insideH>
            <a:ln w="25400" cap="flat">
              <a:solidFill>
                <a:schemeClr val="accent4"/>
              </a:solidFill>
              <a:prstDash val="solid"/>
              <a:round/>
            </a:ln>
          </a:insideH>
          <a:insideV>
            <a:ln w="25400" cap="flat">
              <a:solidFill>
                <a:schemeClr val="accent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48" name="Shape 448"/>
          <p:cNvSpPr/>
          <p:nvPr>
            <p:ph type="sldImg"/>
          </p:nvPr>
        </p:nvSpPr>
        <p:spPr>
          <a:xfrm>
            <a:off x="1143000" y="685800"/>
            <a:ext cx="4572000" cy="3429000"/>
          </a:xfrm>
          <a:prstGeom prst="rect">
            <a:avLst/>
          </a:prstGeom>
        </p:spPr>
        <p:txBody>
          <a:bodyPr/>
          <a:lstStyle/>
          <a:p>
            <a:pPr/>
          </a:p>
        </p:txBody>
      </p:sp>
      <p:sp>
        <p:nvSpPr>
          <p:cNvPr id="449" name="Shape 4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Shape 644"/>
          <p:cNvSpPr/>
          <p:nvPr>
            <p:ph type="sldImg"/>
          </p:nvPr>
        </p:nvSpPr>
        <p:spPr>
          <a:prstGeom prst="rect">
            <a:avLst/>
          </a:prstGeom>
        </p:spPr>
        <p:txBody>
          <a:bodyPr/>
          <a:lstStyle/>
          <a:p>
            <a:pPr/>
          </a:p>
        </p:txBody>
      </p:sp>
      <p:sp>
        <p:nvSpPr>
          <p:cNvPr id="645" name="Shape 645"/>
          <p:cNvSpPr/>
          <p:nvPr>
            <p:ph type="body" sz="quarter" idx="1"/>
          </p:nvPr>
        </p:nvSpPr>
        <p:spPr>
          <a:prstGeom prst="rect">
            <a:avLst/>
          </a:prstGeom>
        </p:spPr>
        <p:txBody>
          <a:bodyPr/>
          <a:lstStyle/>
          <a:p>
            <a:pPr/>
            <a:r>
              <a:t>Srivistiva (2016) “Everything is fucked” syllabus</a:t>
            </a:r>
          </a:p>
          <a:p>
            <a:pPr/>
            <a:r>
              <a:t>Bernal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Shape 652"/>
          <p:cNvSpPr/>
          <p:nvPr>
            <p:ph type="sldImg"/>
          </p:nvPr>
        </p:nvSpPr>
        <p:spPr>
          <a:prstGeom prst="rect">
            <a:avLst/>
          </a:prstGeom>
        </p:spPr>
        <p:txBody>
          <a:bodyPr/>
          <a:lstStyle/>
          <a:p>
            <a:pPr/>
          </a:p>
        </p:txBody>
      </p:sp>
      <p:sp>
        <p:nvSpPr>
          <p:cNvPr id="653" name="Shape 653"/>
          <p:cNvSpPr/>
          <p:nvPr>
            <p:ph type="body" sz="quarter" idx="1"/>
          </p:nvPr>
        </p:nvSpPr>
        <p:spPr>
          <a:prstGeom prst="rect">
            <a:avLst/>
          </a:prstGeom>
        </p:spPr>
        <p:txBody>
          <a:bodyPr/>
          <a:lstStyle/>
          <a:p>
            <a:pPr/>
            <a:r>
              <a:t>Day 1 I asked them questions about their knowledge of the replicability crisis, their belief about what proportion of the studies replicated etc.</a:t>
            </a:r>
          </a:p>
          <a:p>
            <a:pPr/>
            <a:r>
              <a:t>Assignment 1 they wrote that science is entirely self correcting, errors are rare, there is no problem </a:t>
            </a:r>
          </a:p>
          <a:p>
            <a:pPr/>
          </a:p>
          <a:p>
            <a:pPr/>
            <a:r>
              <a:t>Student feedback</a:t>
            </a:r>
          </a:p>
          <a:p>
            <a:pPr/>
            <a:r>
              <a:t>Error checking increases understanding of statistics</a:t>
            </a:r>
          </a:p>
          <a:p>
            <a:pPr/>
            <a:r>
              <a:t>They want this information earlier in their studies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Shape 788"/>
          <p:cNvSpPr/>
          <p:nvPr>
            <p:ph type="sldImg"/>
          </p:nvPr>
        </p:nvSpPr>
        <p:spPr>
          <a:prstGeom prst="rect">
            <a:avLst/>
          </a:prstGeom>
        </p:spPr>
        <p:txBody>
          <a:bodyPr/>
          <a:lstStyle/>
          <a:p>
            <a:pPr/>
          </a:p>
        </p:txBody>
      </p:sp>
      <p:sp>
        <p:nvSpPr>
          <p:cNvPr id="789" name="Shape 789"/>
          <p:cNvSpPr/>
          <p:nvPr>
            <p:ph type="body" sz="quarter" idx="1"/>
          </p:nvPr>
        </p:nvSpPr>
        <p:spPr>
          <a:prstGeom prst="rect">
            <a:avLst/>
          </a:prstGeom>
        </p:spPr>
        <p:txBody>
          <a:bodyPr/>
          <a:lstStyle/>
          <a:p>
            <a:pPr/>
            <a:r>
              <a:t>WE ACCIDENTALLY STARTED A JOURNAL, TURNS OUT THAT’S HARD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hyperlink" Target="mailto:ian.hussey@unibe.ch" TargetMode="External"/><Relationship Id="rId5" Type="http://schemas.openxmlformats.org/officeDocument/2006/relationships/hyperlink" Target="https://error.reviews" TargetMode="External"/><Relationship Id="rId6" Type="http://schemas.openxmlformats.org/officeDocument/2006/relationships/hyperlink" Target="mailto:error-reviews.psy@unibe.ch" TargetMode="Externa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Title">
    <p:spTree>
      <p:nvGrpSpPr>
        <p:cNvPr id="1" name=""/>
        <p:cNvGrpSpPr/>
        <p:nvPr/>
      </p:nvGrpSpPr>
      <p:grpSpPr>
        <a:xfrm>
          <a:off x="0" y="0"/>
          <a:ext cx="0" cy="0"/>
          <a:chOff x="0" y="0"/>
          <a:chExt cx="0" cy="0"/>
        </a:xfrm>
      </p:grpSpPr>
      <p:sp>
        <p:nvSpPr>
          <p:cNvPr id="16" name="Textfeld 19"/>
          <p:cNvSpPr txBox="1"/>
          <p:nvPr>
            <p:ph type="body" sz="quarter" idx="21"/>
          </p:nvPr>
        </p:nvSpPr>
        <p:spPr>
          <a:xfrm>
            <a:off x="2002783" y="10595027"/>
            <a:ext cx="19424657" cy="2258061"/>
          </a:xfrm>
          <a:prstGeom prst="rect">
            <a:avLst/>
          </a:prstGeom>
        </p:spPr>
        <p:txBody>
          <a:bodyPr>
            <a:spAutoFit/>
          </a:bodyPr>
          <a:lstStyle>
            <a:lvl1pPr marL="0" indent="0">
              <a:spcBef>
                <a:spcPts val="0"/>
              </a:spcBef>
              <a:buSzTx/>
              <a:buFontTx/>
              <a:buNone/>
              <a:defRPr spc="-288" sz="7200">
                <a:latin typeface="Oswald"/>
                <a:ea typeface="Oswald"/>
                <a:cs typeface="Oswald"/>
                <a:sym typeface="Oswald"/>
              </a:defRPr>
            </a:lvl1pPr>
          </a:lstStyle>
          <a:p>
            <a:pPr/>
            <a:r>
              <a:t>Subtitles - Lorem ipsum dolor sit amet, consetetur sadipscing elitr, sed diam nonumy</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
    <p:spTree>
      <p:nvGrpSpPr>
        <p:cNvPr id="1" name=""/>
        <p:cNvGrpSpPr/>
        <p:nvPr/>
      </p:nvGrpSpPr>
      <p:grpSpPr>
        <a:xfrm>
          <a:off x="0" y="0"/>
          <a:ext cx="0" cy="0"/>
          <a:chOff x="0" y="0"/>
          <a:chExt cx="0" cy="0"/>
        </a:xfrm>
      </p:grpSpPr>
      <p:sp>
        <p:nvSpPr>
          <p:cNvPr id="155" name="Rechteck: diagonal liegende Ecken abgeschnitten 4"/>
          <p:cNvSpPr/>
          <p:nvPr/>
        </p:nvSpPr>
        <p:spPr>
          <a:xfrm>
            <a:off x="767149" y="679139"/>
            <a:ext cx="22849701"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sp>
        <p:nvSpPr>
          <p:cNvPr id="156" name="Circle"/>
          <p:cNvSpPr/>
          <p:nvPr/>
        </p:nvSpPr>
        <p:spPr>
          <a:xfrm>
            <a:off x="-430093" y="-562553"/>
            <a:ext cx="2889786"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157" name="01."/>
          <p:cNvSpPr txBox="1"/>
          <p:nvPr>
            <p:ph type="body" sz="quarter" idx="21"/>
          </p:nvPr>
        </p:nvSpPr>
        <p:spPr>
          <a:xfrm>
            <a:off x="84547" y="409900"/>
            <a:ext cx="1860506"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158"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2039990" y="1821419"/>
            <a:ext cx="20304020" cy="10610948"/>
          </a:xfrm>
          <a:prstGeom prst="rect">
            <a:avLst/>
          </a:prstGeom>
          <a:ln w="12700"/>
        </p:spPr>
        <p:txBody>
          <a:bodyPr>
            <a:noAutofit/>
          </a:bodyPr>
          <a:lstStyle>
            <a:lvl1pPr marL="0" indent="0" algn="just">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p:txBody>
      </p:sp>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_E">
    <p:spTree>
      <p:nvGrpSpPr>
        <p:cNvPr id="1" name=""/>
        <p:cNvGrpSpPr/>
        <p:nvPr/>
      </p:nvGrpSpPr>
      <p:grpSpPr>
        <a:xfrm>
          <a:off x="0" y="0"/>
          <a:ext cx="0" cy="0"/>
          <a:chOff x="0" y="0"/>
          <a:chExt cx="0" cy="0"/>
        </a:xfrm>
      </p:grpSpPr>
      <p:sp>
        <p:nvSpPr>
          <p:cNvPr id="166" name="Rechteck: diagonal liegende Ecken abgeschnitten 4"/>
          <p:cNvSpPr/>
          <p:nvPr/>
        </p:nvSpPr>
        <p:spPr>
          <a:xfrm>
            <a:off x="767149" y="679139"/>
            <a:ext cx="21675356"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pic>
        <p:nvPicPr>
          <p:cNvPr id="167" name="Grafik 2" descr="Grafik 2"/>
          <p:cNvPicPr>
            <a:picLocks noChangeAspect="1"/>
          </p:cNvPicPr>
          <p:nvPr/>
        </p:nvPicPr>
        <p:blipFill>
          <a:blip r:embed="rId2">
            <a:extLst/>
          </a:blip>
          <a:srcRect l="0" t="0" r="79799" b="245"/>
          <a:stretch>
            <a:fillRect/>
          </a:stretch>
        </p:blipFill>
        <p:spPr>
          <a:xfrm>
            <a:off x="19246570" y="3409937"/>
            <a:ext cx="5137431" cy="10058411"/>
          </a:xfrm>
          <a:prstGeom prst="rect">
            <a:avLst/>
          </a:prstGeom>
          <a:ln w="12700">
            <a:miter lim="400000"/>
          </a:ln>
          <a:effectLst>
            <a:outerShdw sx="100000" sy="100000" kx="0" ky="0" algn="b" rotWithShape="0" blurRad="101600" dist="76200" dir="5400000">
              <a:srgbClr val="000000">
                <a:alpha val="19000"/>
              </a:srgbClr>
            </a:outerShdw>
          </a:effectLst>
        </p:spPr>
      </p:pic>
      <p:sp>
        <p:nvSpPr>
          <p:cNvPr id="168" name="Circle"/>
          <p:cNvSpPr/>
          <p:nvPr/>
        </p:nvSpPr>
        <p:spPr>
          <a:xfrm>
            <a:off x="-430093" y="-562553"/>
            <a:ext cx="2889786"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169" name="01."/>
          <p:cNvSpPr txBox="1"/>
          <p:nvPr>
            <p:ph type="body" sz="quarter" idx="21"/>
          </p:nvPr>
        </p:nvSpPr>
        <p:spPr>
          <a:xfrm>
            <a:off x="84547" y="409900"/>
            <a:ext cx="1860506"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170"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2045635" y="1840764"/>
            <a:ext cx="16362131" cy="10034472"/>
          </a:xfrm>
          <a:prstGeom prst="rect">
            <a:avLst/>
          </a:prstGeom>
          <a:ln w="12700"/>
        </p:spPr>
        <p:txBody>
          <a:bodyPr anchor="ctr">
            <a:noAutofit/>
          </a:bodyPr>
          <a:lstStyle/>
          <a:p>
            <a:pPr marL="0" indent="0" algn="just">
              <a:lnSpc>
                <a:spcPct val="100000"/>
              </a:lnSpc>
              <a:spcBef>
                <a:spcPts val="0"/>
              </a:spcBef>
              <a:buSzTx/>
              <a:buFontTx/>
              <a:buNone/>
              <a:defRPr sz="3600"/>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a:p>
            <a:pPr marL="0" indent="0" algn="just">
              <a:lnSpc>
                <a:spcPct val="100000"/>
              </a:lnSpc>
              <a:spcBef>
                <a:spcPts val="0"/>
              </a:spcBef>
              <a:buSzTx/>
              <a:buFontTx/>
              <a:buNone/>
              <a:defRPr sz="3600"/>
            </a:pPr>
          </a:p>
          <a:p>
            <a:pPr marL="0" indent="0" algn="just">
              <a:lnSpc>
                <a:spcPct val="100000"/>
              </a:lnSpc>
              <a:spcBef>
                <a:spcPts val="0"/>
              </a:spcBef>
              <a:buSzTx/>
              <a:buFontTx/>
              <a:buNone/>
              <a:defRPr sz="3600"/>
            </a:pPr>
            <a:r>
              <a:t>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a:t>
            </a:r>
          </a:p>
        </p:txBody>
      </p:sp>
      <p:sp>
        <p:nvSpPr>
          <p:cNvPr id="1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_R">
    <p:spTree>
      <p:nvGrpSpPr>
        <p:cNvPr id="1" name=""/>
        <p:cNvGrpSpPr/>
        <p:nvPr/>
      </p:nvGrpSpPr>
      <p:grpSpPr>
        <a:xfrm>
          <a:off x="0" y="0"/>
          <a:ext cx="0" cy="0"/>
          <a:chOff x="0" y="0"/>
          <a:chExt cx="0" cy="0"/>
        </a:xfrm>
      </p:grpSpPr>
      <p:sp>
        <p:nvSpPr>
          <p:cNvPr id="178" name="Rechteck: diagonal liegende Ecken abgeschnitten 4"/>
          <p:cNvSpPr/>
          <p:nvPr/>
        </p:nvSpPr>
        <p:spPr>
          <a:xfrm>
            <a:off x="2100649" y="679139"/>
            <a:ext cx="21675356" cy="123577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 y="2"/>
                </a:moveTo>
                <a:lnTo>
                  <a:pt x="19534" y="2"/>
                </a:lnTo>
                <a:lnTo>
                  <a:pt x="21600" y="0"/>
                </a:lnTo>
                <a:cubicBezTo>
                  <a:pt x="21595" y="7184"/>
                  <a:pt x="21591" y="14416"/>
                  <a:pt x="21586" y="21600"/>
                </a:cubicBezTo>
                <a:lnTo>
                  <a:pt x="2065" y="21600"/>
                </a:lnTo>
                <a:lnTo>
                  <a:pt x="0" y="20376"/>
                </a:lnTo>
                <a:cubicBezTo>
                  <a:pt x="4" y="13585"/>
                  <a:pt x="8" y="6793"/>
                  <a:pt x="12" y="2"/>
                </a:cubicBezTo>
                <a:close/>
              </a:path>
            </a:pathLst>
          </a:custGeom>
          <a:solidFill>
            <a:srgbClr val="F9F9F9"/>
          </a:solidFill>
          <a:ln w="25400">
            <a:solidFill>
              <a:srgbClr val="590000"/>
            </a:solidFill>
            <a:miter/>
          </a:ln>
        </p:spPr>
        <p:txBody>
          <a:bodyPr tIns="91439" bIns="91439" anchor="ctr"/>
          <a:lstStyle/>
          <a:p>
            <a:pPr algn="ctr">
              <a:defRPr>
                <a:solidFill>
                  <a:srgbClr val="F9F9F9"/>
                </a:solidFill>
              </a:defRPr>
            </a:pPr>
          </a:p>
        </p:txBody>
      </p:sp>
      <p:sp>
        <p:nvSpPr>
          <p:cNvPr id="179" name="Circle"/>
          <p:cNvSpPr/>
          <p:nvPr/>
        </p:nvSpPr>
        <p:spPr>
          <a:xfrm>
            <a:off x="22029328" y="-481727"/>
            <a:ext cx="2889785"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180" name="01."/>
          <p:cNvSpPr txBox="1"/>
          <p:nvPr>
            <p:ph type="body" sz="quarter" idx="21"/>
          </p:nvPr>
        </p:nvSpPr>
        <p:spPr>
          <a:xfrm>
            <a:off x="22543968" y="503426"/>
            <a:ext cx="1860505" cy="919480"/>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pic>
        <p:nvPicPr>
          <p:cNvPr id="181" name="Grafik 2" descr="Grafik 2"/>
          <p:cNvPicPr>
            <a:picLocks noChangeAspect="1"/>
          </p:cNvPicPr>
          <p:nvPr/>
        </p:nvPicPr>
        <p:blipFill>
          <a:blip r:embed="rId2">
            <a:extLst/>
          </a:blip>
          <a:srcRect l="19690" t="322" r="59574" b="0"/>
          <a:stretch>
            <a:fillRect/>
          </a:stretch>
        </p:blipFill>
        <p:spPr>
          <a:xfrm>
            <a:off x="198563" y="3649155"/>
            <a:ext cx="5273489" cy="10050648"/>
          </a:xfrm>
          <a:prstGeom prst="rect">
            <a:avLst/>
          </a:prstGeom>
          <a:ln w="12700">
            <a:miter lim="400000"/>
          </a:ln>
          <a:effectLst>
            <a:outerShdw sx="100000" sy="100000" kx="0" ky="0" algn="b" rotWithShape="0" blurRad="101600" dist="76200" dir="5400000">
              <a:srgbClr val="000000">
                <a:alpha val="19000"/>
              </a:srgbClr>
            </a:outerShdw>
          </a:effectLst>
        </p:spPr>
      </p:pic>
      <p:sp>
        <p:nvSpPr>
          <p:cNvPr id="182"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6060095" y="1767106"/>
            <a:ext cx="16362131" cy="10034472"/>
          </a:xfrm>
          <a:prstGeom prst="rect">
            <a:avLst/>
          </a:prstGeom>
          <a:ln w="12700"/>
        </p:spPr>
        <p:txBody>
          <a:bodyPr anchor="ctr">
            <a:noAutofit/>
          </a:bodyPr>
          <a:lstStyle/>
          <a:p>
            <a:pPr marL="0" indent="0" algn="just">
              <a:lnSpc>
                <a:spcPct val="100000"/>
              </a:lnSpc>
              <a:spcBef>
                <a:spcPts val="0"/>
              </a:spcBef>
              <a:buSzTx/>
              <a:buFontTx/>
              <a:buNone/>
              <a:defRPr sz="3600"/>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a:p>
            <a:pPr marL="0" indent="0" algn="just">
              <a:lnSpc>
                <a:spcPct val="100000"/>
              </a:lnSpc>
              <a:spcBef>
                <a:spcPts val="0"/>
              </a:spcBef>
              <a:buSzTx/>
              <a:buFontTx/>
              <a:buNone/>
              <a:defRPr sz="3600"/>
            </a:pPr>
          </a:p>
          <a:p>
            <a:pPr marL="0" indent="0" algn="just">
              <a:lnSpc>
                <a:spcPct val="100000"/>
              </a:lnSpc>
              <a:spcBef>
                <a:spcPts val="0"/>
              </a:spcBef>
              <a:buSzTx/>
              <a:buFontTx/>
              <a:buNone/>
              <a:defRPr sz="3600"/>
            </a:pPr>
            <a:r>
              <a:t>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a:t>
            </a:r>
          </a:p>
        </p:txBody>
      </p:sp>
      <p:sp>
        <p:nvSpPr>
          <p:cNvPr id="1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_R2">
    <p:spTree>
      <p:nvGrpSpPr>
        <p:cNvPr id="1" name=""/>
        <p:cNvGrpSpPr/>
        <p:nvPr/>
      </p:nvGrpSpPr>
      <p:grpSpPr>
        <a:xfrm>
          <a:off x="0" y="0"/>
          <a:ext cx="0" cy="0"/>
          <a:chOff x="0" y="0"/>
          <a:chExt cx="0" cy="0"/>
        </a:xfrm>
      </p:grpSpPr>
      <p:sp>
        <p:nvSpPr>
          <p:cNvPr id="190" name="Rechteck: diagonal liegende Ecken abgeschnitten 4"/>
          <p:cNvSpPr/>
          <p:nvPr/>
        </p:nvSpPr>
        <p:spPr>
          <a:xfrm>
            <a:off x="767149" y="679139"/>
            <a:ext cx="21675356"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sp>
        <p:nvSpPr>
          <p:cNvPr id="191" name="Circle"/>
          <p:cNvSpPr/>
          <p:nvPr/>
        </p:nvSpPr>
        <p:spPr>
          <a:xfrm>
            <a:off x="-430093" y="-575253"/>
            <a:ext cx="2889786"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192" name="01."/>
          <p:cNvSpPr txBox="1"/>
          <p:nvPr>
            <p:ph type="body" sz="quarter" idx="21"/>
          </p:nvPr>
        </p:nvSpPr>
        <p:spPr>
          <a:xfrm>
            <a:off x="84547" y="409900"/>
            <a:ext cx="1860506"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pic>
        <p:nvPicPr>
          <p:cNvPr id="193" name="Grafik 2" descr="Grafik 2"/>
          <p:cNvPicPr>
            <a:picLocks noChangeAspect="1"/>
          </p:cNvPicPr>
          <p:nvPr/>
        </p:nvPicPr>
        <p:blipFill>
          <a:blip r:embed="rId2">
            <a:extLst/>
          </a:blip>
          <a:srcRect l="39910" t="0" r="39353" b="0"/>
          <a:stretch>
            <a:fillRect/>
          </a:stretch>
        </p:blipFill>
        <p:spPr>
          <a:xfrm>
            <a:off x="18786662" y="3368962"/>
            <a:ext cx="5273489" cy="10083115"/>
          </a:xfrm>
          <a:prstGeom prst="rect">
            <a:avLst/>
          </a:prstGeom>
          <a:ln w="12700">
            <a:miter lim="400000"/>
          </a:ln>
          <a:effectLst>
            <a:outerShdw sx="100000" sy="100000" kx="0" ky="0" algn="b" rotWithShape="0" blurRad="101600" dist="76200" dir="5400000">
              <a:srgbClr val="000000">
                <a:alpha val="17000"/>
              </a:srgbClr>
            </a:outerShdw>
          </a:effectLst>
        </p:spPr>
      </p:pic>
      <p:sp>
        <p:nvSpPr>
          <p:cNvPr id="194"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2045635" y="1840764"/>
            <a:ext cx="16362131" cy="10034472"/>
          </a:xfrm>
          <a:prstGeom prst="rect">
            <a:avLst/>
          </a:prstGeom>
          <a:ln w="12700"/>
        </p:spPr>
        <p:txBody>
          <a:bodyPr anchor="ctr">
            <a:noAutofit/>
          </a:bodyPr>
          <a:lstStyle/>
          <a:p>
            <a:pPr marL="0" indent="0" algn="just">
              <a:lnSpc>
                <a:spcPct val="100000"/>
              </a:lnSpc>
              <a:spcBef>
                <a:spcPts val="0"/>
              </a:spcBef>
              <a:buSzTx/>
              <a:buFontTx/>
              <a:buNone/>
              <a:defRPr sz="3600"/>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a:p>
            <a:pPr marL="0" indent="0" algn="just">
              <a:lnSpc>
                <a:spcPct val="100000"/>
              </a:lnSpc>
              <a:spcBef>
                <a:spcPts val="0"/>
              </a:spcBef>
              <a:buSzTx/>
              <a:buFontTx/>
              <a:buNone/>
              <a:defRPr sz="3600"/>
            </a:pPr>
          </a:p>
          <a:p>
            <a:pPr marL="0" indent="0" algn="just">
              <a:lnSpc>
                <a:spcPct val="100000"/>
              </a:lnSpc>
              <a:spcBef>
                <a:spcPts val="0"/>
              </a:spcBef>
              <a:buSzTx/>
              <a:buFontTx/>
              <a:buNone/>
              <a:defRPr sz="3600"/>
            </a:pPr>
            <a:r>
              <a:t>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a:t>
            </a:r>
          </a:p>
        </p:txBody>
      </p:sp>
      <p:sp>
        <p:nvSpPr>
          <p:cNvPr id="1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_O">
    <p:spTree>
      <p:nvGrpSpPr>
        <p:cNvPr id="1" name=""/>
        <p:cNvGrpSpPr/>
        <p:nvPr/>
      </p:nvGrpSpPr>
      <p:grpSpPr>
        <a:xfrm>
          <a:off x="0" y="0"/>
          <a:ext cx="0" cy="0"/>
          <a:chOff x="0" y="0"/>
          <a:chExt cx="0" cy="0"/>
        </a:xfrm>
      </p:grpSpPr>
      <p:sp>
        <p:nvSpPr>
          <p:cNvPr id="202" name="Rechteck: diagonal liegende Ecken abgeschnitten 4"/>
          <p:cNvSpPr/>
          <p:nvPr/>
        </p:nvSpPr>
        <p:spPr>
          <a:xfrm>
            <a:off x="2100649" y="679139"/>
            <a:ext cx="21675356"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sp>
        <p:nvSpPr>
          <p:cNvPr id="203" name="Circle"/>
          <p:cNvSpPr/>
          <p:nvPr/>
        </p:nvSpPr>
        <p:spPr>
          <a:xfrm>
            <a:off x="22029328" y="-481727"/>
            <a:ext cx="2889785"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04" name="01."/>
          <p:cNvSpPr txBox="1"/>
          <p:nvPr>
            <p:ph type="body" sz="quarter" idx="21"/>
          </p:nvPr>
        </p:nvSpPr>
        <p:spPr>
          <a:xfrm>
            <a:off x="22543968" y="503426"/>
            <a:ext cx="1860505" cy="919480"/>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pic>
        <p:nvPicPr>
          <p:cNvPr id="205" name="Grafik 1" descr="Grafik 1"/>
          <p:cNvPicPr>
            <a:picLocks noChangeAspect="1"/>
          </p:cNvPicPr>
          <p:nvPr/>
        </p:nvPicPr>
        <p:blipFill>
          <a:blip r:embed="rId2">
            <a:extLst/>
          </a:blip>
          <a:srcRect l="60289" t="4279" r="19704" b="0"/>
          <a:stretch>
            <a:fillRect/>
          </a:stretch>
        </p:blipFill>
        <p:spPr>
          <a:xfrm>
            <a:off x="240631" y="4114611"/>
            <a:ext cx="5088105" cy="9651659"/>
          </a:xfrm>
          <a:prstGeom prst="rect">
            <a:avLst/>
          </a:prstGeom>
          <a:ln w="12700">
            <a:miter lim="400000"/>
          </a:ln>
          <a:effectLst>
            <a:outerShdw sx="100000" sy="100000" kx="0" ky="0" algn="b" rotWithShape="0" blurRad="101600" dist="76200" dir="5400000">
              <a:srgbClr val="000000">
                <a:alpha val="20000"/>
              </a:srgbClr>
            </a:outerShdw>
          </a:effectLst>
        </p:spPr>
      </p:pic>
      <p:sp>
        <p:nvSpPr>
          <p:cNvPr id="206" name="Ellipse 1"/>
          <p:cNvSpPr/>
          <p:nvPr/>
        </p:nvSpPr>
        <p:spPr>
          <a:xfrm>
            <a:off x="19388698" y="12505227"/>
            <a:ext cx="895317" cy="895317"/>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07"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6060095" y="1767106"/>
            <a:ext cx="16362131" cy="10034472"/>
          </a:xfrm>
          <a:prstGeom prst="rect">
            <a:avLst/>
          </a:prstGeom>
          <a:ln w="12700"/>
        </p:spPr>
        <p:txBody>
          <a:bodyPr anchor="ctr">
            <a:noAutofit/>
          </a:bodyPr>
          <a:lstStyle/>
          <a:p>
            <a:pPr marL="0" indent="0" algn="just">
              <a:lnSpc>
                <a:spcPct val="100000"/>
              </a:lnSpc>
              <a:spcBef>
                <a:spcPts val="0"/>
              </a:spcBef>
              <a:buSzTx/>
              <a:buFontTx/>
              <a:buNone/>
              <a:defRPr sz="3600"/>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a:p>
            <a:pPr marL="0" indent="0" algn="just">
              <a:lnSpc>
                <a:spcPct val="100000"/>
              </a:lnSpc>
              <a:spcBef>
                <a:spcPts val="0"/>
              </a:spcBef>
              <a:buSzTx/>
              <a:buFontTx/>
              <a:buNone/>
              <a:defRPr sz="3600"/>
            </a:pPr>
          </a:p>
          <a:p>
            <a:pPr marL="0" indent="0" algn="just">
              <a:lnSpc>
                <a:spcPct val="100000"/>
              </a:lnSpc>
              <a:spcBef>
                <a:spcPts val="0"/>
              </a:spcBef>
              <a:buSzTx/>
              <a:buFontTx/>
              <a:buNone/>
              <a:defRPr sz="3600"/>
            </a:pPr>
            <a:r>
              <a:t>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a:t>
            </a:r>
          </a:p>
        </p:txBody>
      </p:sp>
      <p:sp>
        <p:nvSpPr>
          <p:cNvPr id="2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_R3">
    <p:spTree>
      <p:nvGrpSpPr>
        <p:cNvPr id="1" name=""/>
        <p:cNvGrpSpPr/>
        <p:nvPr/>
      </p:nvGrpSpPr>
      <p:grpSpPr>
        <a:xfrm>
          <a:off x="0" y="0"/>
          <a:ext cx="0" cy="0"/>
          <a:chOff x="0" y="0"/>
          <a:chExt cx="0" cy="0"/>
        </a:xfrm>
      </p:grpSpPr>
      <p:sp>
        <p:nvSpPr>
          <p:cNvPr id="215" name="Rechteck: diagonal liegende Ecken abgeschnitten 4"/>
          <p:cNvSpPr/>
          <p:nvPr/>
        </p:nvSpPr>
        <p:spPr>
          <a:xfrm>
            <a:off x="767149" y="679139"/>
            <a:ext cx="21675356"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pic>
        <p:nvPicPr>
          <p:cNvPr id="216" name="Grafik 2" descr="Grafik 2"/>
          <p:cNvPicPr>
            <a:picLocks noChangeAspect="1"/>
          </p:cNvPicPr>
          <p:nvPr/>
        </p:nvPicPr>
        <p:blipFill>
          <a:blip r:embed="rId2">
            <a:extLst/>
          </a:blip>
          <a:srcRect l="19690" t="322" r="59574" b="0"/>
          <a:stretch>
            <a:fillRect/>
          </a:stretch>
        </p:blipFill>
        <p:spPr>
          <a:xfrm>
            <a:off x="18786663" y="3385233"/>
            <a:ext cx="5273489" cy="10050648"/>
          </a:xfrm>
          <a:prstGeom prst="rect">
            <a:avLst/>
          </a:prstGeom>
          <a:ln w="12700">
            <a:miter lim="400000"/>
          </a:ln>
          <a:effectLst>
            <a:outerShdw sx="100000" sy="100000" kx="0" ky="0" algn="b" rotWithShape="0" blurRad="101600" dist="76200" dir="5400000">
              <a:srgbClr val="000000">
                <a:alpha val="19000"/>
              </a:srgbClr>
            </a:outerShdw>
          </a:effectLst>
        </p:spPr>
      </p:pic>
      <p:sp>
        <p:nvSpPr>
          <p:cNvPr id="217" name="Circle"/>
          <p:cNvSpPr/>
          <p:nvPr/>
        </p:nvSpPr>
        <p:spPr>
          <a:xfrm>
            <a:off x="-430093" y="-575253"/>
            <a:ext cx="2889786"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18" name="01."/>
          <p:cNvSpPr txBox="1"/>
          <p:nvPr>
            <p:ph type="body" sz="quarter" idx="21"/>
          </p:nvPr>
        </p:nvSpPr>
        <p:spPr>
          <a:xfrm>
            <a:off x="84547" y="409900"/>
            <a:ext cx="1860506"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219"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2045635" y="1840764"/>
            <a:ext cx="16362131" cy="10034472"/>
          </a:xfrm>
          <a:prstGeom prst="rect">
            <a:avLst/>
          </a:prstGeom>
          <a:ln w="12700"/>
        </p:spPr>
        <p:txBody>
          <a:bodyPr anchor="ctr">
            <a:noAutofit/>
          </a:bodyPr>
          <a:lstStyle/>
          <a:p>
            <a:pPr marL="0" indent="0" algn="just">
              <a:lnSpc>
                <a:spcPct val="100000"/>
              </a:lnSpc>
              <a:spcBef>
                <a:spcPts val="0"/>
              </a:spcBef>
              <a:buSzTx/>
              <a:buFontTx/>
              <a:buNone/>
              <a:defRPr sz="3600"/>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a:p>
            <a:pPr marL="0" indent="0" algn="just">
              <a:lnSpc>
                <a:spcPct val="100000"/>
              </a:lnSpc>
              <a:spcBef>
                <a:spcPts val="0"/>
              </a:spcBef>
              <a:buSzTx/>
              <a:buFontTx/>
              <a:buNone/>
              <a:defRPr sz="3600"/>
            </a:pPr>
          </a:p>
          <a:p>
            <a:pPr marL="0" indent="0" algn="just">
              <a:lnSpc>
                <a:spcPct val="100000"/>
              </a:lnSpc>
              <a:spcBef>
                <a:spcPts val="0"/>
              </a:spcBef>
              <a:buSzTx/>
              <a:buFontTx/>
              <a:buNone/>
              <a:defRPr sz="3600"/>
            </a:pPr>
            <a:r>
              <a:t>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a:t>
            </a:r>
          </a:p>
        </p:txBody>
      </p:sp>
      <p:sp>
        <p:nvSpPr>
          <p:cNvPr id="2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RightTextLeft">
    <p:bg>
      <p:bgPr>
        <a:solidFill>
          <a:srgbClr val="F9F9F9"/>
        </a:solidFill>
      </p:bgPr>
    </p:bg>
    <p:spTree>
      <p:nvGrpSpPr>
        <p:cNvPr id="1" name=""/>
        <p:cNvGrpSpPr/>
        <p:nvPr/>
      </p:nvGrpSpPr>
      <p:grpSpPr>
        <a:xfrm>
          <a:off x="0" y="0"/>
          <a:ext cx="0" cy="0"/>
          <a:chOff x="0" y="0"/>
          <a:chExt cx="0" cy="0"/>
        </a:xfrm>
      </p:grpSpPr>
      <p:sp>
        <p:nvSpPr>
          <p:cNvPr id="227" name="Interaktive Schaltfläche: Leer 2"/>
          <p:cNvSpPr/>
          <p:nvPr/>
        </p:nvSpPr>
        <p:spPr>
          <a:xfrm>
            <a:off x="1" y="0"/>
            <a:ext cx="8983362" cy="13716000"/>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228" name="Rectangle"/>
          <p:cNvSpPr/>
          <p:nvPr>
            <p:ph type="body" sz="half" idx="21"/>
          </p:nvPr>
        </p:nvSpPr>
        <p:spPr>
          <a:xfrm>
            <a:off x="553627" y="694379"/>
            <a:ext cx="7876108" cy="12302530"/>
          </a:xfrm>
          <a:prstGeom prst="rect">
            <a:avLst/>
          </a:prstGeom>
          <a:solidFill>
            <a:srgbClr val="F9F9F9"/>
          </a:solidFill>
          <a:ln>
            <a:solidFill>
              <a:srgbClr val="590000"/>
            </a:solidFill>
            <a:miter lim="800000"/>
          </a:ln>
        </p:spPr>
        <p:txBody>
          <a:bodyPr anchor="ctr">
            <a:noAutofit/>
          </a:bodyPr>
          <a:lstStyle/>
          <a:p>
            <a:pPr marL="0" indent="0" algn="ctr">
              <a:lnSpc>
                <a:spcPct val="100000"/>
              </a:lnSpc>
              <a:spcBef>
                <a:spcPts val="0"/>
              </a:spcBef>
              <a:buSzTx/>
              <a:buFontTx/>
              <a:buNone/>
              <a:defRPr sz="3600"/>
            </a:pPr>
          </a:p>
        </p:txBody>
      </p:sp>
      <p:sp>
        <p:nvSpPr>
          <p:cNvPr id="229" name="Ellipse 6"/>
          <p:cNvSpPr/>
          <p:nvPr/>
        </p:nvSpPr>
        <p:spPr>
          <a:xfrm>
            <a:off x="-231490" y="10603735"/>
            <a:ext cx="1554241" cy="155424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30" name="Ellipse 1"/>
          <p:cNvSpPr/>
          <p:nvPr/>
        </p:nvSpPr>
        <p:spPr>
          <a:xfrm>
            <a:off x="15830585" y="-532267"/>
            <a:ext cx="895313" cy="89531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31" name="Textfeld 7"/>
          <p:cNvSpPr txBox="1"/>
          <p:nvPr/>
        </p:nvSpPr>
        <p:spPr>
          <a:xfrm>
            <a:off x="1414189" y="13031498"/>
            <a:ext cx="5898834"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79" sz="2000">
                <a:solidFill>
                  <a:srgbClr val="F9F9F9"/>
                </a:solidFill>
                <a:latin typeface="Sriracha"/>
                <a:ea typeface="Sriracha"/>
                <a:cs typeface="Sriracha"/>
                <a:sym typeface="Sriracha"/>
              </a:defRPr>
            </a:lvl1pPr>
          </a:lstStyle>
          <a:p>
            <a:pPr/>
            <a:r>
              <a:t>xxxxxxxxxxxxxxxxxxxxxxxx</a:t>
            </a:r>
          </a:p>
        </p:txBody>
      </p:sp>
      <p:sp>
        <p:nvSpPr>
          <p:cNvPr id="232" name="Textfeld 8"/>
          <p:cNvSpPr txBox="1"/>
          <p:nvPr/>
        </p:nvSpPr>
        <p:spPr>
          <a:xfrm>
            <a:off x="1414189" y="33499"/>
            <a:ext cx="5898834"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79" sz="2000">
                <a:solidFill>
                  <a:srgbClr val="F9F9F9"/>
                </a:solidFill>
                <a:latin typeface="Sriracha"/>
                <a:ea typeface="Sriracha"/>
                <a:cs typeface="Sriracha"/>
                <a:sym typeface="Sriracha"/>
              </a:defRPr>
            </a:lvl1pPr>
          </a:lstStyle>
          <a:p>
            <a:pPr/>
            <a:r>
              <a:t>xxxxxxxxxxxxxxxxxxxxxxxx</a:t>
            </a:r>
          </a:p>
        </p:txBody>
      </p:sp>
      <p:sp>
        <p:nvSpPr>
          <p:cNvPr id="233" name="Circle"/>
          <p:cNvSpPr/>
          <p:nvPr/>
        </p:nvSpPr>
        <p:spPr>
          <a:xfrm>
            <a:off x="22766698" y="12201858"/>
            <a:ext cx="1981448" cy="1976680"/>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34" name="01."/>
          <p:cNvSpPr txBox="1"/>
          <p:nvPr>
            <p:ph type="body" sz="quarter" idx="22"/>
          </p:nvPr>
        </p:nvSpPr>
        <p:spPr>
          <a:xfrm>
            <a:off x="22827169" y="12730457"/>
            <a:ext cx="186050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235"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sz="half" idx="23"/>
          </p:nvPr>
        </p:nvSpPr>
        <p:spPr>
          <a:xfrm>
            <a:off x="1138322" y="1284390"/>
            <a:ext cx="6706720" cy="11122508"/>
          </a:xfrm>
          <a:prstGeom prst="rect">
            <a:avLst/>
          </a:prstGeom>
          <a:ln w="12700"/>
        </p:spPr>
        <p:txBody>
          <a:bodyP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a:t>
            </a:r>
          </a:p>
        </p:txBody>
      </p:sp>
      <p:sp>
        <p:nvSpPr>
          <p:cNvPr id="2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RightTextLeftBig">
    <p:bg>
      <p:bgPr>
        <a:solidFill>
          <a:srgbClr val="F9F9F9"/>
        </a:solidFill>
      </p:bgPr>
    </p:bg>
    <p:spTree>
      <p:nvGrpSpPr>
        <p:cNvPr id="1" name=""/>
        <p:cNvGrpSpPr/>
        <p:nvPr/>
      </p:nvGrpSpPr>
      <p:grpSpPr>
        <a:xfrm>
          <a:off x="0" y="0"/>
          <a:ext cx="0" cy="0"/>
          <a:chOff x="0" y="0"/>
          <a:chExt cx="0" cy="0"/>
        </a:xfrm>
      </p:grpSpPr>
      <p:sp>
        <p:nvSpPr>
          <p:cNvPr id="243" name="Interaktive Schaltfläche: Leer 2"/>
          <p:cNvSpPr/>
          <p:nvPr/>
        </p:nvSpPr>
        <p:spPr>
          <a:xfrm>
            <a:off x="1" y="-1"/>
            <a:ext cx="12255411" cy="13716001"/>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244" name="Rectangle"/>
          <p:cNvSpPr/>
          <p:nvPr/>
        </p:nvSpPr>
        <p:spPr>
          <a:xfrm>
            <a:off x="553627" y="694379"/>
            <a:ext cx="11148159" cy="12302530"/>
          </a:xfrm>
          <a:prstGeom prst="rect">
            <a:avLst/>
          </a:prstGeom>
          <a:solidFill>
            <a:srgbClr val="F9F9F9"/>
          </a:solidFill>
          <a:ln w="25400">
            <a:solidFill>
              <a:srgbClr val="590000"/>
            </a:solidFill>
            <a:miter/>
          </a:ln>
        </p:spPr>
        <p:txBody>
          <a:bodyPr tIns="91439" bIns="91439" anchor="ctr"/>
          <a:lstStyle/>
          <a:p>
            <a:pPr algn="ctr"/>
          </a:p>
        </p:txBody>
      </p:sp>
      <p:sp>
        <p:nvSpPr>
          <p:cNvPr id="245" name="Circle"/>
          <p:cNvSpPr/>
          <p:nvPr/>
        </p:nvSpPr>
        <p:spPr>
          <a:xfrm>
            <a:off x="22766698" y="12201858"/>
            <a:ext cx="1981448" cy="1976680"/>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46" name="01."/>
          <p:cNvSpPr txBox="1"/>
          <p:nvPr>
            <p:ph type="body" sz="quarter" idx="21"/>
          </p:nvPr>
        </p:nvSpPr>
        <p:spPr>
          <a:xfrm>
            <a:off x="22827169" y="12730457"/>
            <a:ext cx="186050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247" name="Ellipse 6"/>
          <p:cNvSpPr/>
          <p:nvPr/>
        </p:nvSpPr>
        <p:spPr>
          <a:xfrm>
            <a:off x="9879431" y="12103179"/>
            <a:ext cx="1240603" cy="118688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48" name="Ellipse 1"/>
          <p:cNvSpPr/>
          <p:nvPr/>
        </p:nvSpPr>
        <p:spPr>
          <a:xfrm>
            <a:off x="174441" y="942199"/>
            <a:ext cx="895313" cy="89531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49" name="Textfeld 7"/>
          <p:cNvSpPr txBox="1"/>
          <p:nvPr/>
        </p:nvSpPr>
        <p:spPr>
          <a:xfrm>
            <a:off x="3190990" y="13030952"/>
            <a:ext cx="5898833"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79" sz="2000">
                <a:solidFill>
                  <a:srgbClr val="F9F9F9"/>
                </a:solidFill>
                <a:latin typeface="Sriracha"/>
                <a:ea typeface="Sriracha"/>
                <a:cs typeface="Sriracha"/>
                <a:sym typeface="Sriracha"/>
              </a:defRPr>
            </a:lvl1pPr>
          </a:lstStyle>
          <a:p>
            <a:pPr/>
            <a:r>
              <a:t>xxxxxxxxxxxxxxxxxxxxxxxx</a:t>
            </a:r>
          </a:p>
        </p:txBody>
      </p:sp>
      <p:sp>
        <p:nvSpPr>
          <p:cNvPr id="250" name="Textfeld 8"/>
          <p:cNvSpPr txBox="1"/>
          <p:nvPr/>
        </p:nvSpPr>
        <p:spPr>
          <a:xfrm>
            <a:off x="3190990" y="32954"/>
            <a:ext cx="5898833"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79" sz="2000">
                <a:solidFill>
                  <a:srgbClr val="F9F9F9"/>
                </a:solidFill>
                <a:latin typeface="Sriracha"/>
                <a:ea typeface="Sriracha"/>
                <a:cs typeface="Sriracha"/>
                <a:sym typeface="Sriracha"/>
              </a:defRPr>
            </a:lvl1pPr>
          </a:lstStyle>
          <a:p>
            <a:pPr/>
            <a:r>
              <a:t>xxxxxxxxxxxxxxxxxxxxxxxx</a:t>
            </a:r>
          </a:p>
        </p:txBody>
      </p:sp>
      <p:sp>
        <p:nvSpPr>
          <p:cNvPr id="251"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sz="half" idx="22"/>
          </p:nvPr>
        </p:nvSpPr>
        <p:spPr>
          <a:xfrm>
            <a:off x="1138322" y="1284390"/>
            <a:ext cx="9978769" cy="11122508"/>
          </a:xfrm>
          <a:prstGeom prst="rect">
            <a:avLst/>
          </a:prstGeom>
          <a:ln w="12700"/>
        </p:spPr>
        <p:txBody>
          <a:bodyP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a:t>
            </a:r>
          </a:p>
        </p:txBody>
      </p:sp>
      <p:sp>
        <p:nvSpPr>
          <p:cNvPr id="2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LeftTextRight">
    <p:bg>
      <p:bgPr>
        <a:solidFill>
          <a:srgbClr val="F9F9F9"/>
        </a:solidFill>
      </p:bgPr>
    </p:bg>
    <p:spTree>
      <p:nvGrpSpPr>
        <p:cNvPr id="1" name=""/>
        <p:cNvGrpSpPr/>
        <p:nvPr/>
      </p:nvGrpSpPr>
      <p:grpSpPr>
        <a:xfrm>
          <a:off x="0" y="0"/>
          <a:ext cx="0" cy="0"/>
          <a:chOff x="0" y="0"/>
          <a:chExt cx="0" cy="0"/>
        </a:xfrm>
      </p:grpSpPr>
      <p:sp>
        <p:nvSpPr>
          <p:cNvPr id="259" name="Interaktive Schaltfläche: Leer 2"/>
          <p:cNvSpPr/>
          <p:nvPr/>
        </p:nvSpPr>
        <p:spPr>
          <a:xfrm>
            <a:off x="15403247" y="-1"/>
            <a:ext cx="8983361" cy="13716001"/>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260" name="Rectangle"/>
          <p:cNvSpPr/>
          <p:nvPr>
            <p:ph type="body" sz="half" idx="21"/>
          </p:nvPr>
        </p:nvSpPr>
        <p:spPr>
          <a:xfrm>
            <a:off x="15955798" y="694379"/>
            <a:ext cx="7878261" cy="12302529"/>
          </a:xfrm>
          <a:prstGeom prst="rect">
            <a:avLst/>
          </a:prstGeom>
          <a:solidFill>
            <a:srgbClr val="F9F9F9"/>
          </a:solidFill>
          <a:ln>
            <a:solidFill>
              <a:srgbClr val="590000"/>
            </a:solidFill>
            <a:miter lim="800000"/>
          </a:ln>
        </p:spPr>
        <p:txBody>
          <a:bodyPr anchor="ctr">
            <a:noAutofit/>
          </a:bodyPr>
          <a:lstStyle/>
          <a:p>
            <a:pPr marL="0" indent="0" algn="ctr">
              <a:lnSpc>
                <a:spcPct val="100000"/>
              </a:lnSpc>
              <a:spcBef>
                <a:spcPts val="0"/>
              </a:spcBef>
              <a:buSzTx/>
              <a:buFontTx/>
              <a:buNone/>
              <a:defRPr sz="3600"/>
            </a:pPr>
          </a:p>
        </p:txBody>
      </p:sp>
      <p:sp>
        <p:nvSpPr>
          <p:cNvPr id="261" name="Ellipse 6"/>
          <p:cNvSpPr/>
          <p:nvPr/>
        </p:nvSpPr>
        <p:spPr>
          <a:xfrm>
            <a:off x="15663431" y="10991472"/>
            <a:ext cx="908753" cy="91948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62" name="Ellipse 1"/>
          <p:cNvSpPr/>
          <p:nvPr/>
        </p:nvSpPr>
        <p:spPr>
          <a:xfrm>
            <a:off x="10780521" y="-296949"/>
            <a:ext cx="895317" cy="895317"/>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63" name="Textfeld 11"/>
          <p:cNvSpPr txBox="1"/>
          <p:nvPr/>
        </p:nvSpPr>
        <p:spPr>
          <a:xfrm>
            <a:off x="16945509" y="13104033"/>
            <a:ext cx="5898834" cy="487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
                <a:ea typeface="Sriracha"/>
                <a:cs typeface="Sriracha"/>
                <a:sym typeface="Sriracha"/>
              </a:defRPr>
            </a:lvl1pPr>
          </a:lstStyle>
          <a:p>
            <a:pPr/>
            <a:r>
              <a:t>xxxxxxxxxxxxxxxxxxxxxxxx</a:t>
            </a:r>
          </a:p>
        </p:txBody>
      </p:sp>
      <p:sp>
        <p:nvSpPr>
          <p:cNvPr id="264" name="Textfeld 12"/>
          <p:cNvSpPr txBox="1"/>
          <p:nvPr/>
        </p:nvSpPr>
        <p:spPr>
          <a:xfrm>
            <a:off x="16945509" y="4779"/>
            <a:ext cx="5898834"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79" sz="2000">
                <a:solidFill>
                  <a:srgbClr val="F9F9F9"/>
                </a:solidFill>
                <a:latin typeface="Sriracha"/>
                <a:ea typeface="Sriracha"/>
                <a:cs typeface="Sriracha"/>
                <a:sym typeface="Sriracha"/>
              </a:defRPr>
            </a:lvl1pPr>
          </a:lstStyle>
          <a:p>
            <a:pPr/>
            <a:r>
              <a:t>xxxxxxxxxxxxxxxxxxxxxxxx</a:t>
            </a:r>
          </a:p>
        </p:txBody>
      </p:sp>
      <p:sp>
        <p:nvSpPr>
          <p:cNvPr id="265" name="Circle"/>
          <p:cNvSpPr/>
          <p:nvPr/>
        </p:nvSpPr>
        <p:spPr>
          <a:xfrm>
            <a:off x="-359100" y="12232296"/>
            <a:ext cx="1981448" cy="1976680"/>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66" name="01."/>
          <p:cNvSpPr txBox="1"/>
          <p:nvPr/>
        </p:nvSpPr>
        <p:spPr>
          <a:xfrm>
            <a:off x="-298629" y="12760896"/>
            <a:ext cx="1860505" cy="9194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z="4800">
                <a:solidFill>
                  <a:srgbClr val="F9F9F9"/>
                </a:solidFill>
                <a:latin typeface="Oswald"/>
                <a:ea typeface="Oswald"/>
                <a:cs typeface="Oswald"/>
                <a:sym typeface="Oswald"/>
              </a:defRPr>
            </a:lvl1pPr>
          </a:lstStyle>
          <a:p>
            <a:pPr/>
            <a:r>
              <a:t>01.</a:t>
            </a:r>
          </a:p>
        </p:txBody>
      </p:sp>
      <p:sp>
        <p:nvSpPr>
          <p:cNvPr id="267"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sz="half" idx="22"/>
          </p:nvPr>
        </p:nvSpPr>
        <p:spPr>
          <a:xfrm>
            <a:off x="16541568" y="1306843"/>
            <a:ext cx="6706720" cy="11122508"/>
          </a:xfrm>
          <a:prstGeom prst="rect">
            <a:avLst/>
          </a:prstGeom>
          <a:ln w="12700"/>
        </p:spPr>
        <p:txBody>
          <a:bodyP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a:t>
            </a:r>
          </a:p>
        </p:txBody>
      </p:sp>
      <p:sp>
        <p:nvSpPr>
          <p:cNvPr id="2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LeftTextRightBig">
    <p:bg>
      <p:bgPr>
        <a:solidFill>
          <a:srgbClr val="F9F9F9"/>
        </a:solidFill>
      </p:bgPr>
    </p:bg>
    <p:spTree>
      <p:nvGrpSpPr>
        <p:cNvPr id="1" name=""/>
        <p:cNvGrpSpPr/>
        <p:nvPr/>
      </p:nvGrpSpPr>
      <p:grpSpPr>
        <a:xfrm>
          <a:off x="0" y="0"/>
          <a:ext cx="0" cy="0"/>
          <a:chOff x="0" y="0"/>
          <a:chExt cx="0" cy="0"/>
        </a:xfrm>
      </p:grpSpPr>
      <p:sp>
        <p:nvSpPr>
          <p:cNvPr id="275" name="Ellipse 6"/>
          <p:cNvSpPr/>
          <p:nvPr/>
        </p:nvSpPr>
        <p:spPr>
          <a:xfrm>
            <a:off x="14232824" y="10991472"/>
            <a:ext cx="1554241" cy="155424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76" name="Ellipse 1"/>
          <p:cNvSpPr/>
          <p:nvPr/>
        </p:nvSpPr>
        <p:spPr>
          <a:xfrm>
            <a:off x="10780521" y="-296949"/>
            <a:ext cx="895317" cy="895317"/>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77" name="Interaktive Schaltfläche: Leer 2"/>
          <p:cNvSpPr/>
          <p:nvPr/>
        </p:nvSpPr>
        <p:spPr>
          <a:xfrm>
            <a:off x="12134438" y="0"/>
            <a:ext cx="12255410" cy="13716001"/>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278" name="Rectangle"/>
          <p:cNvSpPr/>
          <p:nvPr/>
        </p:nvSpPr>
        <p:spPr>
          <a:xfrm>
            <a:off x="12688064" y="694379"/>
            <a:ext cx="11148158" cy="12302530"/>
          </a:xfrm>
          <a:prstGeom prst="rect">
            <a:avLst/>
          </a:prstGeom>
          <a:solidFill>
            <a:srgbClr val="F9F9F9"/>
          </a:solidFill>
          <a:ln w="25400">
            <a:solidFill>
              <a:srgbClr val="590000"/>
            </a:solidFill>
            <a:miter/>
          </a:ln>
        </p:spPr>
        <p:txBody>
          <a:bodyPr tIns="91439" bIns="91439" anchor="ctr"/>
          <a:lstStyle/>
          <a:p>
            <a:pPr algn="ctr"/>
          </a:p>
        </p:txBody>
      </p:sp>
      <p:sp>
        <p:nvSpPr>
          <p:cNvPr id="279" name="Textfeld 7"/>
          <p:cNvSpPr txBox="1"/>
          <p:nvPr/>
        </p:nvSpPr>
        <p:spPr>
          <a:xfrm>
            <a:off x="15325427" y="13030952"/>
            <a:ext cx="5898833"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79" sz="2000">
                <a:solidFill>
                  <a:srgbClr val="F9F9F9"/>
                </a:solidFill>
                <a:latin typeface="Sriracha"/>
                <a:ea typeface="Sriracha"/>
                <a:cs typeface="Sriracha"/>
                <a:sym typeface="Sriracha"/>
              </a:defRPr>
            </a:lvl1pPr>
          </a:lstStyle>
          <a:p>
            <a:pPr/>
            <a:r>
              <a:t>xxxxxxxxxxxxxxxxxxxxxxxx</a:t>
            </a:r>
          </a:p>
        </p:txBody>
      </p:sp>
      <p:sp>
        <p:nvSpPr>
          <p:cNvPr id="280" name="Textfeld 8"/>
          <p:cNvSpPr txBox="1"/>
          <p:nvPr/>
        </p:nvSpPr>
        <p:spPr>
          <a:xfrm>
            <a:off x="15325427" y="32954"/>
            <a:ext cx="5898833"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79" sz="2000">
                <a:solidFill>
                  <a:srgbClr val="F9F9F9"/>
                </a:solidFill>
                <a:latin typeface="Sriracha"/>
                <a:ea typeface="Sriracha"/>
                <a:cs typeface="Sriracha"/>
                <a:sym typeface="Sriracha"/>
              </a:defRPr>
            </a:lvl1pPr>
          </a:lstStyle>
          <a:p>
            <a:pPr/>
            <a:r>
              <a:t>xxxxxxxxxxxxxxxxxxxxxxxx</a:t>
            </a:r>
          </a:p>
        </p:txBody>
      </p:sp>
      <p:sp>
        <p:nvSpPr>
          <p:cNvPr id="281" name="Circle"/>
          <p:cNvSpPr/>
          <p:nvPr/>
        </p:nvSpPr>
        <p:spPr>
          <a:xfrm>
            <a:off x="-359100" y="12232296"/>
            <a:ext cx="1981448" cy="1976680"/>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82" name="01."/>
          <p:cNvSpPr txBox="1"/>
          <p:nvPr/>
        </p:nvSpPr>
        <p:spPr>
          <a:xfrm>
            <a:off x="-298629" y="12760896"/>
            <a:ext cx="1860505" cy="9194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z="4800">
                <a:solidFill>
                  <a:srgbClr val="F9F9F9"/>
                </a:solidFill>
                <a:latin typeface="Oswald"/>
                <a:ea typeface="Oswald"/>
                <a:cs typeface="Oswald"/>
                <a:sym typeface="Oswald"/>
              </a:defRPr>
            </a:lvl1pPr>
          </a:lstStyle>
          <a:p>
            <a:pPr/>
            <a:r>
              <a:t>01.</a:t>
            </a:r>
          </a:p>
        </p:txBody>
      </p:sp>
      <p:sp>
        <p:nvSpPr>
          <p:cNvPr id="283"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sz="half" idx="21"/>
          </p:nvPr>
        </p:nvSpPr>
        <p:spPr>
          <a:xfrm>
            <a:off x="13272758" y="1284390"/>
            <a:ext cx="9978769" cy="11122508"/>
          </a:xfrm>
          <a:prstGeom prst="rect">
            <a:avLst/>
          </a:prstGeom>
          <a:ln w="12700"/>
        </p:spPr>
        <p:txBody>
          <a:bodyP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a:t>
            </a:r>
          </a:p>
        </p:txBody>
      </p:sp>
      <p:sp>
        <p:nvSpPr>
          <p:cNvPr id="2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Bullets">
    <p:spTree>
      <p:nvGrpSpPr>
        <p:cNvPr id="1" name=""/>
        <p:cNvGrpSpPr/>
        <p:nvPr/>
      </p:nvGrpSpPr>
      <p:grpSpPr>
        <a:xfrm>
          <a:off x="0" y="0"/>
          <a:ext cx="0" cy="0"/>
          <a:chOff x="0" y="0"/>
          <a:chExt cx="0" cy="0"/>
        </a:xfrm>
      </p:grpSpPr>
      <p:sp>
        <p:nvSpPr>
          <p:cNvPr id="24" name="Rechteck 2"/>
          <p:cNvSpPr/>
          <p:nvPr/>
        </p:nvSpPr>
        <p:spPr>
          <a:xfrm>
            <a:off x="1661159" y="769608"/>
            <a:ext cx="21061682" cy="12176784"/>
          </a:xfrm>
          <a:prstGeom prst="rect">
            <a:avLst/>
          </a:prstGeom>
          <a:solidFill>
            <a:srgbClr val="F9F9F9"/>
          </a:solidFill>
          <a:ln w="12700">
            <a:miter lim="400000"/>
          </a:ln>
        </p:spPr>
        <p:txBody>
          <a:bodyPr tIns="91439" bIns="91439" anchor="ctr"/>
          <a:lstStyle/>
          <a:p>
            <a:pPr algn="ctr">
              <a:defRPr>
                <a:solidFill>
                  <a:srgbClr val="F9F9F9"/>
                </a:solidFill>
              </a:defRPr>
            </a:pPr>
          </a:p>
        </p:txBody>
      </p:sp>
      <p:sp>
        <p:nvSpPr>
          <p:cNvPr id="25" name="X"/>
          <p:cNvSpPr txBox="1"/>
          <p:nvPr>
            <p:ph type="body" sz="quarter" idx="21"/>
          </p:nvPr>
        </p:nvSpPr>
        <p:spPr>
          <a:xfrm>
            <a:off x="5032745" y="8258547"/>
            <a:ext cx="1013461" cy="2252981"/>
          </a:xfrm>
          <a:prstGeom prst="rect">
            <a:avLst/>
          </a:prstGeom>
        </p:spPr>
        <p:txBody>
          <a:bodyPr wrap="none">
            <a:spAutoFit/>
          </a:bodyPr>
          <a:lstStyle>
            <a:lvl1pPr marL="0" indent="0" algn="ctr">
              <a:lnSpc>
                <a:spcPct val="100000"/>
              </a:lnSpc>
              <a:spcBef>
                <a:spcPts val="0"/>
              </a:spcBef>
              <a:buSzTx/>
              <a:buFontTx/>
              <a:buNone/>
              <a:defRPr spc="367" sz="9200">
                <a:solidFill>
                  <a:schemeClr val="accent1"/>
                </a:solidFill>
                <a:latin typeface="Sriracha"/>
                <a:ea typeface="Sriracha"/>
                <a:cs typeface="Sriracha"/>
                <a:sym typeface="Sriracha"/>
              </a:defRPr>
            </a:lvl1pPr>
          </a:lstStyle>
          <a:p>
            <a:pPr/>
            <a:r>
              <a:t>X</a:t>
            </a:r>
          </a:p>
        </p:txBody>
      </p:sp>
      <p:sp>
        <p:nvSpPr>
          <p:cNvPr id="26" name="Lorem ipsum dolor sit amet, consetetur sadipscing elitr, sed diam nonumy eirmod tempor invidunt ut"/>
          <p:cNvSpPr/>
          <p:nvPr>
            <p:ph type="body" sz="quarter" idx="22"/>
          </p:nvPr>
        </p:nvSpPr>
        <p:spPr>
          <a:xfrm>
            <a:off x="6781067" y="8563635"/>
            <a:ext cx="12570188" cy="1642806"/>
          </a:xfrm>
          <a:prstGeom prst="rect">
            <a:avLst/>
          </a:prstGeom>
          <a:ln w="12700"/>
        </p:spPr>
        <p:txBody>
          <a:bodyPr anchor="ct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27" name="X"/>
          <p:cNvSpPr txBox="1"/>
          <p:nvPr>
            <p:ph type="body" sz="quarter" idx="23"/>
          </p:nvPr>
        </p:nvSpPr>
        <p:spPr>
          <a:xfrm>
            <a:off x="5032745" y="5731509"/>
            <a:ext cx="1013461" cy="2252981"/>
          </a:xfrm>
          <a:prstGeom prst="rect">
            <a:avLst/>
          </a:prstGeom>
        </p:spPr>
        <p:txBody>
          <a:bodyPr wrap="none">
            <a:spAutoFit/>
          </a:bodyPr>
          <a:lstStyle>
            <a:lvl1pPr marL="0" indent="0" algn="ctr">
              <a:lnSpc>
                <a:spcPct val="100000"/>
              </a:lnSpc>
              <a:spcBef>
                <a:spcPts val="0"/>
              </a:spcBef>
              <a:buSzTx/>
              <a:buFontTx/>
              <a:buNone/>
              <a:defRPr spc="367" sz="9200">
                <a:solidFill>
                  <a:schemeClr val="accent1"/>
                </a:solidFill>
                <a:latin typeface="Sriracha"/>
                <a:ea typeface="Sriracha"/>
                <a:cs typeface="Sriracha"/>
                <a:sym typeface="Sriracha"/>
              </a:defRPr>
            </a:lvl1pPr>
          </a:lstStyle>
          <a:p>
            <a:pPr/>
            <a:r>
              <a:t>X</a:t>
            </a:r>
          </a:p>
        </p:txBody>
      </p:sp>
      <p:sp>
        <p:nvSpPr>
          <p:cNvPr id="28" name="Lorem ipsum dolor sit amet, consetetur sadipscing elitr, sed diam nonumy eirmod tempor invidunt ut"/>
          <p:cNvSpPr/>
          <p:nvPr>
            <p:ph type="body" sz="quarter" idx="24"/>
          </p:nvPr>
        </p:nvSpPr>
        <p:spPr>
          <a:xfrm>
            <a:off x="6781067" y="6036596"/>
            <a:ext cx="12570188" cy="1642806"/>
          </a:xfrm>
          <a:prstGeom prst="rect">
            <a:avLst/>
          </a:prstGeom>
          <a:ln w="12700"/>
        </p:spPr>
        <p:txBody>
          <a:bodyPr anchor="ct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29" name="X"/>
          <p:cNvSpPr txBox="1"/>
          <p:nvPr>
            <p:ph type="body" sz="quarter" idx="25"/>
          </p:nvPr>
        </p:nvSpPr>
        <p:spPr>
          <a:xfrm>
            <a:off x="5097007" y="3204472"/>
            <a:ext cx="884937" cy="2252981"/>
          </a:xfrm>
          <a:prstGeom prst="rect">
            <a:avLst/>
          </a:prstGeom>
        </p:spPr>
        <p:txBody>
          <a:bodyPr wrap="none">
            <a:spAutoFit/>
          </a:bodyPr>
          <a:lstStyle>
            <a:lvl1pPr marL="0" indent="0" algn="ctr">
              <a:lnSpc>
                <a:spcPct val="100000"/>
              </a:lnSpc>
              <a:spcBef>
                <a:spcPts val="0"/>
              </a:spcBef>
              <a:buSzTx/>
              <a:buFontTx/>
              <a:buNone/>
              <a:defRPr spc="-644" sz="9200">
                <a:solidFill>
                  <a:schemeClr val="accent1"/>
                </a:solidFill>
                <a:latin typeface="Sriracha"/>
                <a:ea typeface="Sriracha"/>
                <a:cs typeface="Sriracha"/>
                <a:sym typeface="Sriracha"/>
              </a:defRPr>
            </a:lvl1pPr>
          </a:lstStyle>
          <a:p>
            <a:pPr/>
            <a:r>
              <a:t>X</a:t>
            </a:r>
          </a:p>
        </p:txBody>
      </p:sp>
      <p:sp>
        <p:nvSpPr>
          <p:cNvPr id="30" name="Lorem ipsum dolor sit amet, consetetur sadipscing elitr, sed diam nonumy eirmod tempor invidunt ut"/>
          <p:cNvSpPr/>
          <p:nvPr>
            <p:ph type="body" sz="quarter" idx="26"/>
          </p:nvPr>
        </p:nvSpPr>
        <p:spPr>
          <a:xfrm>
            <a:off x="6781067" y="3509558"/>
            <a:ext cx="12570188" cy="1642806"/>
          </a:xfrm>
          <a:prstGeom prst="rect">
            <a:avLst/>
          </a:prstGeom>
          <a:ln w="12700"/>
        </p:spPr>
        <p:txBody>
          <a:bodyPr anchor="ct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Bottom">
    <p:bg>
      <p:bgPr>
        <a:solidFill>
          <a:srgbClr val="F9F9F9"/>
        </a:solidFill>
      </p:bgPr>
    </p:bg>
    <p:spTree>
      <p:nvGrpSpPr>
        <p:cNvPr id="1" name=""/>
        <p:cNvGrpSpPr/>
        <p:nvPr/>
      </p:nvGrpSpPr>
      <p:grpSpPr>
        <a:xfrm>
          <a:off x="0" y="0"/>
          <a:ext cx="0" cy="0"/>
          <a:chOff x="0" y="0"/>
          <a:chExt cx="0" cy="0"/>
        </a:xfrm>
      </p:grpSpPr>
      <p:sp>
        <p:nvSpPr>
          <p:cNvPr id="291" name="Textfeld 4"/>
          <p:cNvSpPr txBox="1"/>
          <p:nvPr>
            <p:ph type="body" sz="half" idx="21"/>
          </p:nvPr>
        </p:nvSpPr>
        <p:spPr>
          <a:xfrm>
            <a:off x="1828443" y="983183"/>
            <a:ext cx="19987482" cy="5386272"/>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292" name="Interaktive Schaltfläche: Leer 2"/>
          <p:cNvSpPr/>
          <p:nvPr/>
        </p:nvSpPr>
        <p:spPr>
          <a:xfrm>
            <a:off x="0" y="7352635"/>
            <a:ext cx="24386608" cy="6363363"/>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293" name="Rectangle"/>
          <p:cNvSpPr/>
          <p:nvPr>
            <p:ph type="body" sz="half" idx="22"/>
          </p:nvPr>
        </p:nvSpPr>
        <p:spPr>
          <a:xfrm>
            <a:off x="584591" y="7974838"/>
            <a:ext cx="23214818" cy="5072666"/>
          </a:xfrm>
          <a:prstGeom prst="rect">
            <a:avLst/>
          </a:prstGeom>
          <a:solidFill>
            <a:srgbClr val="F9F9F9"/>
          </a:solidFill>
          <a:ln>
            <a:solidFill>
              <a:srgbClr val="590000"/>
            </a:solidFill>
            <a:miter lim="800000"/>
          </a:ln>
        </p:spPr>
        <p:txBody>
          <a:bodyPr anchor="ctr">
            <a:noAutofit/>
          </a:bodyPr>
          <a:lstStyle/>
          <a:p>
            <a:pPr marL="0" indent="0" algn="ctr">
              <a:lnSpc>
                <a:spcPct val="100000"/>
              </a:lnSpc>
              <a:spcBef>
                <a:spcPts val="0"/>
              </a:spcBef>
              <a:buSzTx/>
              <a:buFontTx/>
              <a:buNone/>
              <a:defRPr sz="3600"/>
            </a:pPr>
          </a:p>
        </p:txBody>
      </p:sp>
      <p:sp>
        <p:nvSpPr>
          <p:cNvPr id="294" name="Ellipse 6"/>
          <p:cNvSpPr/>
          <p:nvPr/>
        </p:nvSpPr>
        <p:spPr>
          <a:xfrm>
            <a:off x="3443508" y="12404248"/>
            <a:ext cx="1554241" cy="155424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95" name="Ellipse 1"/>
          <p:cNvSpPr/>
          <p:nvPr/>
        </p:nvSpPr>
        <p:spPr>
          <a:xfrm>
            <a:off x="362582" y="2781004"/>
            <a:ext cx="895313" cy="89531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96" name="Textfeld 11"/>
          <p:cNvSpPr txBox="1"/>
          <p:nvPr/>
        </p:nvSpPr>
        <p:spPr>
          <a:xfrm>
            <a:off x="19550865" y="13114764"/>
            <a:ext cx="5898833" cy="487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
                <a:ea typeface="Sriracha"/>
                <a:cs typeface="Sriracha"/>
                <a:sym typeface="Sriracha"/>
              </a:defRPr>
            </a:lvl1pPr>
          </a:lstStyle>
          <a:p>
            <a:pPr/>
            <a:r>
              <a:t>xxxxxxxxxxxxxxxxxxxxxxxx</a:t>
            </a:r>
          </a:p>
        </p:txBody>
      </p:sp>
      <p:sp>
        <p:nvSpPr>
          <p:cNvPr id="297" name="Textfeld 12"/>
          <p:cNvSpPr txBox="1"/>
          <p:nvPr/>
        </p:nvSpPr>
        <p:spPr>
          <a:xfrm>
            <a:off x="-1139291" y="7419897"/>
            <a:ext cx="5898834" cy="487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
                <a:ea typeface="Sriracha"/>
                <a:cs typeface="Sriracha"/>
                <a:sym typeface="Sriracha"/>
              </a:defRPr>
            </a:lvl1pPr>
          </a:lstStyle>
          <a:p>
            <a:pPr/>
            <a:r>
              <a:t>xxxxxxxxxxxxxxxxxxxxxxxx</a:t>
            </a:r>
          </a:p>
        </p:txBody>
      </p:sp>
      <p:sp>
        <p:nvSpPr>
          <p:cNvPr id="298" name="Circle"/>
          <p:cNvSpPr/>
          <p:nvPr/>
        </p:nvSpPr>
        <p:spPr>
          <a:xfrm>
            <a:off x="21907363" y="-571575"/>
            <a:ext cx="2889785"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99" name="01."/>
          <p:cNvSpPr txBox="1"/>
          <p:nvPr>
            <p:ph type="body" sz="quarter" idx="23"/>
          </p:nvPr>
        </p:nvSpPr>
        <p:spPr>
          <a:xfrm>
            <a:off x="22422003" y="413577"/>
            <a:ext cx="186050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3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mallerImage">
    <p:bg>
      <p:bgPr>
        <a:solidFill>
          <a:srgbClr val="F9F9F9"/>
        </a:solidFill>
      </p:bgPr>
    </p:bg>
    <p:spTree>
      <p:nvGrpSpPr>
        <p:cNvPr id="1" name=""/>
        <p:cNvGrpSpPr/>
        <p:nvPr/>
      </p:nvGrpSpPr>
      <p:grpSpPr>
        <a:xfrm>
          <a:off x="0" y="0"/>
          <a:ext cx="0" cy="0"/>
          <a:chOff x="0" y="0"/>
          <a:chExt cx="0" cy="0"/>
        </a:xfrm>
      </p:grpSpPr>
      <p:sp>
        <p:nvSpPr>
          <p:cNvPr id="307" name="Textfeld 4"/>
          <p:cNvSpPr txBox="1"/>
          <p:nvPr>
            <p:ph type="body" sz="half" idx="21"/>
          </p:nvPr>
        </p:nvSpPr>
        <p:spPr>
          <a:xfrm>
            <a:off x="764540" y="7976800"/>
            <a:ext cx="22746970" cy="48020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308" name="Interaktive Schaltfläche: Leer 2"/>
          <p:cNvSpPr/>
          <p:nvPr/>
        </p:nvSpPr>
        <p:spPr>
          <a:xfrm>
            <a:off x="2" y="0"/>
            <a:ext cx="24384001" cy="7372350"/>
          </a:xfrm>
          <a:prstGeom prst="rect">
            <a:avLst/>
          </a:prstGeom>
          <a:solidFill>
            <a:schemeClr val="accent4"/>
          </a:solidFill>
          <a:ln w="12700">
            <a:miter lim="400000"/>
          </a:ln>
        </p:spPr>
        <p:txBody>
          <a:bodyPr tIns="91439" bIns="91439" anchor="ctr"/>
          <a:lstStyle/>
          <a:p>
            <a:pPr algn="ctr">
              <a:defRPr>
                <a:solidFill>
                  <a:srgbClr val="F9F9F9"/>
                </a:solidFill>
              </a:defRPr>
            </a:pPr>
          </a:p>
        </p:txBody>
      </p:sp>
      <p:pic>
        <p:nvPicPr>
          <p:cNvPr id="309" name="Grafik 15" descr="Grafik 15"/>
          <p:cNvPicPr>
            <a:picLocks noChangeAspect="1"/>
          </p:cNvPicPr>
          <p:nvPr/>
        </p:nvPicPr>
        <p:blipFill>
          <a:blip r:embed="rId2">
            <a:alphaModFix amt="6000"/>
            <a:extLst/>
          </a:blip>
          <a:srcRect l="0" t="322" r="46974" b="26562"/>
          <a:stretch>
            <a:fillRect/>
          </a:stretch>
        </p:blipFill>
        <p:spPr>
          <a:xfrm>
            <a:off x="10898316" y="0"/>
            <a:ext cx="13485682" cy="7372348"/>
          </a:xfrm>
          <a:prstGeom prst="rect">
            <a:avLst/>
          </a:prstGeom>
          <a:ln w="12700">
            <a:miter lim="400000"/>
          </a:ln>
          <a:effectLst>
            <a:outerShdw sx="100000" sy="100000" kx="0" ky="0" algn="b" rotWithShape="0" blurRad="101600" dist="76200" dir="5400000">
              <a:srgbClr val="000000">
                <a:alpha val="19000"/>
              </a:srgbClr>
            </a:outerShdw>
          </a:effectLst>
        </p:spPr>
      </p:pic>
      <p:sp>
        <p:nvSpPr>
          <p:cNvPr id="310" name="Ellipse 6"/>
          <p:cNvSpPr/>
          <p:nvPr/>
        </p:nvSpPr>
        <p:spPr>
          <a:xfrm>
            <a:off x="14020800" y="4708047"/>
            <a:ext cx="1554241" cy="155424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311" name="Circle"/>
          <p:cNvSpPr/>
          <p:nvPr/>
        </p:nvSpPr>
        <p:spPr>
          <a:xfrm>
            <a:off x="21907363" y="-571575"/>
            <a:ext cx="2889785"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312" name="01."/>
          <p:cNvSpPr txBox="1"/>
          <p:nvPr>
            <p:ph type="body" sz="quarter" idx="22"/>
          </p:nvPr>
        </p:nvSpPr>
        <p:spPr>
          <a:xfrm>
            <a:off x="22422003" y="413577"/>
            <a:ext cx="186050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313" name="Rectangle"/>
          <p:cNvSpPr/>
          <p:nvPr>
            <p:ph type="body" sz="half" idx="23"/>
          </p:nvPr>
        </p:nvSpPr>
        <p:spPr>
          <a:xfrm>
            <a:off x="550295" y="597191"/>
            <a:ext cx="12287788" cy="6070310"/>
          </a:xfrm>
          <a:prstGeom prst="rect">
            <a:avLst/>
          </a:prstGeom>
          <a:solidFill>
            <a:srgbClr val="F9F9F9"/>
          </a:solidFill>
          <a:ln>
            <a:solidFill>
              <a:srgbClr val="590000"/>
            </a:solidFill>
            <a:miter lim="800000"/>
          </a:ln>
        </p:spPr>
        <p:txBody>
          <a:bodyPr anchor="ctr">
            <a:noAutofit/>
          </a:bodyPr>
          <a:lstStyle/>
          <a:p>
            <a:pPr marL="0" indent="0" algn="ctr">
              <a:lnSpc>
                <a:spcPct val="100000"/>
              </a:lnSpc>
              <a:spcBef>
                <a:spcPts val="0"/>
              </a:spcBef>
              <a:buSzTx/>
              <a:buFontTx/>
              <a:buNone/>
              <a:defRPr sz="3600"/>
            </a:pPr>
          </a:p>
        </p:txBody>
      </p:sp>
      <p:sp>
        <p:nvSpPr>
          <p:cNvPr id="314" name="Ellipse 1"/>
          <p:cNvSpPr/>
          <p:nvPr/>
        </p:nvSpPr>
        <p:spPr>
          <a:xfrm>
            <a:off x="9848884" y="186923"/>
            <a:ext cx="895313" cy="895314"/>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3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Message">
    <p:spTree>
      <p:nvGrpSpPr>
        <p:cNvPr id="1" name=""/>
        <p:cNvGrpSpPr/>
        <p:nvPr/>
      </p:nvGrpSpPr>
      <p:grpSpPr>
        <a:xfrm>
          <a:off x="0" y="0"/>
          <a:ext cx="0" cy="0"/>
          <a:chOff x="0" y="0"/>
          <a:chExt cx="0" cy="0"/>
        </a:xfrm>
      </p:grpSpPr>
      <p:sp>
        <p:nvSpPr>
          <p:cNvPr id="322" name="Textfeld 7"/>
          <p:cNvSpPr txBox="1"/>
          <p:nvPr>
            <p:ph type="body" sz="quarter" idx="21"/>
          </p:nvPr>
        </p:nvSpPr>
        <p:spPr>
          <a:xfrm>
            <a:off x="3749040" y="5423030"/>
            <a:ext cx="16885920" cy="2869940"/>
          </a:xfrm>
          <a:prstGeom prst="rect">
            <a:avLst/>
          </a:prstGeom>
        </p:spPr>
        <p:txBody>
          <a:bodyPr anchor="ctr">
            <a:spAutoFit/>
          </a:bodyPr>
          <a:lstStyle/>
          <a:p>
            <a:pPr marL="0" indent="0" algn="ctr">
              <a:spcBef>
                <a:spcPts val="0"/>
              </a:spcBef>
              <a:buSzTx/>
              <a:buFontTx/>
              <a:buNone/>
              <a:defRPr spc="-180" sz="18000">
                <a:solidFill>
                  <a:srgbClr val="FFFFFF"/>
                </a:solidFill>
              </a:defRPr>
            </a:pPr>
            <a:r>
              <a:t>er</a:t>
            </a:r>
            <a:r>
              <a:rPr>
                <a:solidFill>
                  <a:schemeClr val="accent1"/>
                </a:solidFill>
              </a:rPr>
              <a:t>r</a:t>
            </a:r>
            <a:r>
              <a:t>or.reviews</a:t>
            </a:r>
          </a:p>
        </p:txBody>
      </p:sp>
      <p:sp>
        <p:nvSpPr>
          <p:cNvPr id="3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eferences">
    <p:bg>
      <p:bgPr>
        <a:solidFill>
          <a:srgbClr val="F9F9F9"/>
        </a:solidFill>
      </p:bgPr>
    </p:bg>
    <p:spTree>
      <p:nvGrpSpPr>
        <p:cNvPr id="1" name=""/>
        <p:cNvGrpSpPr/>
        <p:nvPr/>
      </p:nvGrpSpPr>
      <p:grpSpPr>
        <a:xfrm>
          <a:off x="0" y="0"/>
          <a:ext cx="0" cy="0"/>
          <a:chOff x="0" y="0"/>
          <a:chExt cx="0" cy="0"/>
        </a:xfrm>
      </p:grpSpPr>
      <p:sp>
        <p:nvSpPr>
          <p:cNvPr id="330" name="Interaktive Schaltfläche: Leer 2"/>
          <p:cNvSpPr/>
          <p:nvPr/>
        </p:nvSpPr>
        <p:spPr>
          <a:xfrm>
            <a:off x="6867425" y="2"/>
            <a:ext cx="17519183" cy="13715996"/>
          </a:xfrm>
          <a:prstGeom prst="rect">
            <a:avLst/>
          </a:prstGeom>
          <a:solidFill>
            <a:schemeClr val="accent4"/>
          </a:solidFill>
          <a:ln w="12700">
            <a:miter lim="400000"/>
          </a:ln>
        </p:spPr>
        <p:txBody>
          <a:bodyPr tIns="91439" bIns="91439" anchor="ctr"/>
          <a:lstStyle/>
          <a:p>
            <a:pPr algn="ctr">
              <a:defRPr>
                <a:solidFill>
                  <a:srgbClr val="F9F9F9"/>
                </a:solidFill>
              </a:defRPr>
            </a:pPr>
          </a:p>
        </p:txBody>
      </p:sp>
      <p:pic>
        <p:nvPicPr>
          <p:cNvPr id="331" name="Grafik 3" descr="Grafik 3"/>
          <p:cNvPicPr>
            <a:picLocks noChangeAspect="1"/>
          </p:cNvPicPr>
          <p:nvPr/>
        </p:nvPicPr>
        <p:blipFill>
          <a:blip r:embed="rId2">
            <a:extLst/>
          </a:blip>
          <a:stretch>
            <a:fillRect/>
          </a:stretch>
        </p:blipFill>
        <p:spPr>
          <a:xfrm>
            <a:off x="954514" y="654657"/>
            <a:ext cx="4986529" cy="1977081"/>
          </a:xfrm>
          <a:prstGeom prst="rect">
            <a:avLst/>
          </a:prstGeom>
          <a:ln w="12700">
            <a:miter lim="400000"/>
          </a:ln>
        </p:spPr>
      </p:pic>
      <p:pic>
        <p:nvPicPr>
          <p:cNvPr id="332" name="Grafik 11" descr="Grafik 11"/>
          <p:cNvPicPr>
            <a:picLocks noChangeAspect="1"/>
          </p:cNvPicPr>
          <p:nvPr/>
        </p:nvPicPr>
        <p:blipFill>
          <a:blip r:embed="rId3">
            <a:extLst/>
          </a:blip>
          <a:srcRect l="0" t="23615" r="21111" b="0"/>
          <a:stretch>
            <a:fillRect/>
          </a:stretch>
        </p:blipFill>
        <p:spPr>
          <a:xfrm>
            <a:off x="654561" y="11084262"/>
            <a:ext cx="2597273" cy="1976915"/>
          </a:xfrm>
          <a:prstGeom prst="rect">
            <a:avLst/>
          </a:prstGeom>
          <a:ln w="12700">
            <a:miter lim="400000"/>
          </a:ln>
        </p:spPr>
      </p:pic>
      <p:sp>
        <p:nvSpPr>
          <p:cNvPr id="333" name="Textfeld 2"/>
          <p:cNvSpPr txBox="1"/>
          <p:nvPr/>
        </p:nvSpPr>
        <p:spPr>
          <a:xfrm>
            <a:off x="13860446" y="534199"/>
            <a:ext cx="3520441" cy="6781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pc="88" sz="2200">
                <a:solidFill>
                  <a:schemeClr val="accent1"/>
                </a:solidFill>
                <a:latin typeface="Sriracha"/>
                <a:ea typeface="Sriracha"/>
                <a:cs typeface="Sriracha"/>
                <a:sym typeface="Sriracha"/>
              </a:defRPr>
            </a:lvl1pPr>
          </a:lstStyle>
          <a:p>
            <a:pPr/>
            <a:r>
              <a:t>XXXXXXXXXXXXXXXXX</a:t>
            </a:r>
          </a:p>
        </p:txBody>
      </p:sp>
      <p:sp>
        <p:nvSpPr>
          <p:cNvPr id="334" name="References…"/>
          <p:cNvSpPr txBox="1"/>
          <p:nvPr>
            <p:ph type="body" idx="21"/>
          </p:nvPr>
        </p:nvSpPr>
        <p:spPr>
          <a:xfrm>
            <a:off x="8138445" y="1561364"/>
            <a:ext cx="14977143" cy="10549151"/>
          </a:xfrm>
          <a:prstGeom prst="rect">
            <a:avLst/>
          </a:prstGeom>
        </p:spPr>
        <p:txBody>
          <a:bodyPr/>
          <a:lstStyle/>
          <a:p>
            <a:pPr marL="0" indent="0" algn="ctr">
              <a:lnSpc>
                <a:spcPct val="100000"/>
              </a:lnSpc>
              <a:spcBef>
                <a:spcPts val="0"/>
              </a:spcBef>
              <a:buSzTx/>
              <a:buFontTx/>
              <a:buNone/>
              <a:defRPr sz="3600">
                <a:solidFill>
                  <a:srgbClr val="FFFFFF"/>
                </a:solidFill>
              </a:defRPr>
            </a:pPr>
            <a:r>
              <a:t>References</a:t>
            </a:r>
          </a:p>
          <a:p>
            <a:pPr marL="0" indent="0">
              <a:lnSpc>
                <a:spcPct val="100000"/>
              </a:lnSpc>
              <a:spcBef>
                <a:spcPts val="1000"/>
              </a:spcBef>
              <a:buSzTx/>
              <a:buFontTx/>
              <a:buNone/>
              <a:defRPr sz="3000">
                <a:solidFill>
                  <a:srgbClr val="FFFFFF"/>
                </a:solidFill>
              </a:defRPr>
            </a:pPr>
            <a:r>
              <a:t>Lorem ipsum dolor sit amet, consetetur sadipscing elitr, sed diam nonumy eirmod tempor invidunt ut labore et dolore magna aliquyam erat</a:t>
            </a:r>
          </a:p>
          <a:p>
            <a:pPr marL="0" indent="0">
              <a:lnSpc>
                <a:spcPct val="100000"/>
              </a:lnSpc>
              <a:spcBef>
                <a:spcPts val="1000"/>
              </a:spcBef>
              <a:buSzTx/>
              <a:buFontTx/>
              <a:buNone/>
              <a:defRPr sz="3000">
                <a:solidFill>
                  <a:srgbClr val="FFFFFF"/>
                </a:solidFill>
              </a:defRPr>
            </a:pPr>
            <a:r>
              <a:t>sed diam voluptua. At vero eos et accusam et justo duo dolores et ea rebum. Stet clita kasd gubergren, no sea takimata sanctus est Lorem ipsum dolor sit amet. Lorem ipsum dolor sit amet, consetetur sadipscing elitr</a:t>
            </a:r>
          </a:p>
          <a:p>
            <a:pPr marL="0" indent="0">
              <a:lnSpc>
                <a:spcPct val="100000"/>
              </a:lnSpc>
              <a:spcBef>
                <a:spcPts val="1000"/>
              </a:spcBef>
              <a:buSzTx/>
              <a:buFontTx/>
              <a:buNone/>
              <a:defRPr sz="3000">
                <a:solidFill>
                  <a:srgbClr val="FFFFFF"/>
                </a:solidFill>
              </a:defRPr>
            </a:pPr>
            <a:r>
              <a:t>sed diam nonumy eirmod tempor invidunt ut labore et dolore magna aliquyam erat, sed diam voluptua. </a:t>
            </a:r>
          </a:p>
          <a:p>
            <a:pPr marL="0" indent="0">
              <a:lnSpc>
                <a:spcPct val="100000"/>
              </a:lnSpc>
              <a:spcBef>
                <a:spcPts val="1000"/>
              </a:spcBef>
              <a:buSzTx/>
              <a:buFontTx/>
              <a:buNone/>
              <a:defRPr sz="3000">
                <a:solidFill>
                  <a:srgbClr val="FFFFFF"/>
                </a:solidFill>
              </a:defRPr>
            </a:pPr>
            <a:r>
              <a:t>At vero eos et accusam et justo duo dolores et ea rebum. Stet clita kasd gubergren, no sea takimata sanctus est Lorem ipsum dolor sit amet. Lorem ipsum dolor sit amet, consetetur sadipscing elitr, sed diam nonumy eirmod tempor invidunt ut labore et dolore magna aliquyam erat.</a:t>
            </a:r>
          </a:p>
          <a:p>
            <a:pPr marL="0" indent="0">
              <a:lnSpc>
                <a:spcPct val="100000"/>
              </a:lnSpc>
              <a:spcBef>
                <a:spcPts val="1000"/>
              </a:spcBef>
              <a:buSzTx/>
              <a:buFontTx/>
              <a:buNone/>
              <a:defRPr sz="3000">
                <a:solidFill>
                  <a:srgbClr val="FFFFFF"/>
                </a:solidFill>
              </a:defRPr>
            </a:pPr>
            <a:r>
              <a:t>sed diam voluptua. At vero eos et accusam et justo duo dolores et ea rebum. Stet clita kasd gubergren, no sea takimata sanctus est Lorem ipsum dolor sit amet.</a:t>
            </a:r>
          </a:p>
        </p:txBody>
      </p:sp>
      <p:sp>
        <p:nvSpPr>
          <p:cNvPr id="335" name="Textfeld 2"/>
          <p:cNvSpPr txBox="1"/>
          <p:nvPr/>
        </p:nvSpPr>
        <p:spPr>
          <a:xfrm>
            <a:off x="13860446" y="12637299"/>
            <a:ext cx="3520441" cy="6781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pc="88" sz="2200">
                <a:solidFill>
                  <a:schemeClr val="accent1"/>
                </a:solidFill>
                <a:latin typeface="Sriracha"/>
                <a:ea typeface="Sriracha"/>
                <a:cs typeface="Sriracha"/>
                <a:sym typeface="Sriracha"/>
              </a:defRPr>
            </a:lvl1pPr>
          </a:lstStyle>
          <a:p>
            <a:pPr/>
            <a:r>
              <a:t>XXXXXXXXXXXXXXXXX</a:t>
            </a:r>
          </a:p>
        </p:txBody>
      </p:sp>
      <p:sp>
        <p:nvSpPr>
          <p:cNvPr id="336" name="Contact…"/>
          <p:cNvSpPr txBox="1"/>
          <p:nvPr>
            <p:ph type="body" sz="quarter" idx="22"/>
          </p:nvPr>
        </p:nvSpPr>
        <p:spPr>
          <a:xfrm>
            <a:off x="549798" y="4213787"/>
            <a:ext cx="5795960" cy="5288426"/>
          </a:xfrm>
          <a:prstGeom prst="rect">
            <a:avLst/>
          </a:prstGeom>
        </p:spPr>
        <p:txBody>
          <a:bodyPr/>
          <a:lstStyle/>
          <a:p>
            <a:pPr marL="0" indent="0" defTabSz="1810511">
              <a:lnSpc>
                <a:spcPct val="100000"/>
              </a:lnSpc>
              <a:spcBef>
                <a:spcPts val="0"/>
              </a:spcBef>
              <a:buSzTx/>
              <a:buFontTx/>
              <a:buNone/>
              <a:defRPr b="1" sz="3366">
                <a:latin typeface="Oswald"/>
                <a:ea typeface="Oswald"/>
                <a:cs typeface="Oswald"/>
                <a:sym typeface="Oswald"/>
              </a:defRPr>
            </a:pPr>
            <a:r>
              <a:t>Contact</a:t>
            </a:r>
          </a:p>
          <a:p>
            <a:pPr marL="0" indent="0" defTabSz="1810511">
              <a:lnSpc>
                <a:spcPct val="100000"/>
              </a:lnSpc>
              <a:spcBef>
                <a:spcPts val="0"/>
              </a:spcBef>
              <a:buSzTx/>
              <a:buFontTx/>
              <a:buNone/>
              <a:defRPr b="1" sz="3366">
                <a:latin typeface="Oswald"/>
                <a:ea typeface="Oswald"/>
                <a:cs typeface="Oswald"/>
                <a:sym typeface="Oswald"/>
              </a:defRPr>
            </a:pPr>
          </a:p>
          <a:p>
            <a:pPr marL="0" indent="0" defTabSz="1810511">
              <a:lnSpc>
                <a:spcPct val="100000"/>
              </a:lnSpc>
              <a:spcBef>
                <a:spcPts val="0"/>
              </a:spcBef>
              <a:buSzTx/>
              <a:buFontTx/>
              <a:buNone/>
              <a:defRPr sz="3366">
                <a:latin typeface="Oswald"/>
                <a:ea typeface="Oswald"/>
                <a:cs typeface="Oswald"/>
                <a:sym typeface="Oswald"/>
              </a:defRPr>
            </a:pPr>
            <a:r>
              <a:rPr>
                <a:uFill>
                  <a:solidFill>
                    <a:srgbClr val="C00000"/>
                  </a:solidFill>
                </a:uFill>
                <a:hlinkClick r:id="rId4" invalidUrl="" action="" tgtFrame="" tooltip="" history="1" highlightClick="0" endSnd="0"/>
              </a:rPr>
              <a:t>ian.hussey@unibe.ch</a:t>
            </a:r>
          </a:p>
          <a:p>
            <a:pPr marL="0" indent="0" defTabSz="1810511">
              <a:lnSpc>
                <a:spcPct val="100000"/>
              </a:lnSpc>
              <a:spcBef>
                <a:spcPts val="0"/>
              </a:spcBef>
              <a:buSzTx/>
              <a:buFontTx/>
              <a:buNone/>
              <a:defRPr sz="3366">
                <a:latin typeface="Oswald"/>
                <a:ea typeface="Oswald"/>
                <a:cs typeface="Oswald"/>
                <a:sym typeface="Oswald"/>
              </a:defRPr>
            </a:pPr>
            <a:r>
              <a:t>Twitter: @ianhussey</a:t>
            </a:r>
          </a:p>
          <a:p>
            <a:pPr marL="0" indent="0" defTabSz="1810511">
              <a:lnSpc>
                <a:spcPct val="100000"/>
              </a:lnSpc>
              <a:spcBef>
                <a:spcPts val="0"/>
              </a:spcBef>
              <a:buSzTx/>
              <a:buFontTx/>
              <a:buNone/>
              <a:defRPr b="1" sz="3366">
                <a:latin typeface="Oswald"/>
                <a:ea typeface="Oswald"/>
                <a:cs typeface="Oswald"/>
                <a:sym typeface="Oswald"/>
              </a:defRPr>
            </a:pPr>
          </a:p>
          <a:p>
            <a:pPr marL="0" indent="0" defTabSz="1810511">
              <a:lnSpc>
                <a:spcPct val="100000"/>
              </a:lnSpc>
              <a:spcBef>
                <a:spcPts val="0"/>
              </a:spcBef>
              <a:buSzTx/>
              <a:buFontTx/>
              <a:buNone/>
              <a:defRPr sz="3366">
                <a:latin typeface="Oswald"/>
                <a:ea typeface="Oswald"/>
                <a:cs typeface="Oswald"/>
                <a:sym typeface="Oswald"/>
              </a:defRPr>
            </a:pPr>
            <a:r>
              <a:rPr>
                <a:uFill>
                  <a:solidFill>
                    <a:srgbClr val="C00000"/>
                  </a:solidFill>
                </a:uFill>
                <a:hlinkClick r:id="rId5" invalidUrl="" action="" tgtFrame="" tooltip="" history="1" highlightClick="0" endSnd="0"/>
              </a:rPr>
              <a:t>https://error.reviews</a:t>
            </a:r>
            <a:r>
              <a:t> </a:t>
            </a:r>
          </a:p>
          <a:p>
            <a:pPr marL="0" indent="0" defTabSz="1810511">
              <a:lnSpc>
                <a:spcPct val="100000"/>
              </a:lnSpc>
              <a:spcBef>
                <a:spcPts val="0"/>
              </a:spcBef>
              <a:buSzTx/>
              <a:buFontTx/>
              <a:buNone/>
              <a:defRPr sz="3366">
                <a:latin typeface="Oswald"/>
                <a:ea typeface="Oswald"/>
                <a:cs typeface="Oswald"/>
                <a:sym typeface="Oswald"/>
              </a:defRPr>
            </a:pPr>
            <a:r>
              <a:rPr>
                <a:uFill>
                  <a:solidFill>
                    <a:srgbClr val="C00000"/>
                  </a:solidFill>
                </a:uFill>
                <a:hlinkClick r:id="rId6" invalidUrl="" action="" tgtFrame="" tooltip="" history="1" highlightClick="0" endSnd="0"/>
              </a:rPr>
              <a:t>error-reviews.psy@unibe.ch</a:t>
            </a:r>
          </a:p>
          <a:p>
            <a:pPr marL="0" indent="0" defTabSz="1810511">
              <a:lnSpc>
                <a:spcPct val="100000"/>
              </a:lnSpc>
              <a:spcBef>
                <a:spcPts val="0"/>
              </a:spcBef>
              <a:buSzTx/>
              <a:buFontTx/>
              <a:buNone/>
              <a:defRPr sz="3366">
                <a:latin typeface="Oswald"/>
                <a:ea typeface="Oswald"/>
                <a:cs typeface="Oswald"/>
                <a:sym typeface="Oswald"/>
              </a:defRPr>
            </a:pPr>
            <a:r>
              <a:t>Twitter: @error_reviews</a:t>
            </a:r>
          </a:p>
        </p:txBody>
      </p:sp>
      <p:sp>
        <p:nvSpPr>
          <p:cNvPr id="3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signMaster copy">
    <p:bg>
      <p:bgPr>
        <a:solidFill>
          <a:srgbClr val="F9F9F9"/>
        </a:solidFill>
      </p:bgPr>
    </p:bg>
    <p:spTree>
      <p:nvGrpSpPr>
        <p:cNvPr id="1" name=""/>
        <p:cNvGrpSpPr/>
        <p:nvPr/>
      </p:nvGrpSpPr>
      <p:grpSpPr>
        <a:xfrm>
          <a:off x="0" y="0"/>
          <a:ext cx="0" cy="0"/>
          <a:chOff x="0" y="0"/>
          <a:chExt cx="0" cy="0"/>
        </a:xfrm>
      </p:grpSpPr>
      <p:pic>
        <p:nvPicPr>
          <p:cNvPr id="344" name="Grafik 3" descr="Grafik 3"/>
          <p:cNvPicPr>
            <a:picLocks noChangeAspect="1"/>
          </p:cNvPicPr>
          <p:nvPr/>
        </p:nvPicPr>
        <p:blipFill>
          <a:blip r:embed="rId2">
            <a:extLst/>
          </a:blip>
          <a:stretch>
            <a:fillRect/>
          </a:stretch>
        </p:blipFill>
        <p:spPr>
          <a:xfrm>
            <a:off x="665948" y="531341"/>
            <a:ext cx="4986529" cy="1977082"/>
          </a:xfrm>
          <a:prstGeom prst="rect">
            <a:avLst/>
          </a:prstGeom>
          <a:ln w="12700">
            <a:miter lim="400000"/>
          </a:ln>
        </p:spPr>
      </p:pic>
      <p:pic>
        <p:nvPicPr>
          <p:cNvPr id="345" name="Grafik 11" descr="Grafik 11"/>
          <p:cNvPicPr>
            <a:picLocks noChangeAspect="1"/>
          </p:cNvPicPr>
          <p:nvPr/>
        </p:nvPicPr>
        <p:blipFill>
          <a:blip r:embed="rId3">
            <a:extLst/>
          </a:blip>
          <a:srcRect l="0" t="23616" r="21111" b="0"/>
          <a:stretch>
            <a:fillRect/>
          </a:stretch>
        </p:blipFill>
        <p:spPr>
          <a:xfrm>
            <a:off x="984761" y="3261062"/>
            <a:ext cx="3248574" cy="2472653"/>
          </a:xfrm>
          <a:prstGeom prst="rect">
            <a:avLst/>
          </a:prstGeom>
          <a:ln w="12700">
            <a:miter lim="400000"/>
          </a:ln>
        </p:spPr>
      </p:pic>
      <p:pic>
        <p:nvPicPr>
          <p:cNvPr id="346" name="Grafik 12" descr="Grafik 12"/>
          <p:cNvPicPr>
            <a:picLocks noChangeAspect="1"/>
          </p:cNvPicPr>
          <p:nvPr/>
        </p:nvPicPr>
        <p:blipFill>
          <a:blip r:embed="rId2">
            <a:extLst/>
          </a:blip>
          <a:srcRect l="39910" t="0" r="39353" b="0"/>
          <a:stretch>
            <a:fillRect/>
          </a:stretch>
        </p:blipFill>
        <p:spPr>
          <a:xfrm>
            <a:off x="6967695" y="178870"/>
            <a:ext cx="2687085" cy="5137809"/>
          </a:xfrm>
          <a:prstGeom prst="rect">
            <a:avLst/>
          </a:prstGeom>
          <a:ln w="12700">
            <a:miter lim="400000"/>
          </a:ln>
        </p:spPr>
      </p:pic>
      <p:grpSp>
        <p:nvGrpSpPr>
          <p:cNvPr id="349" name="Ellipse 14"/>
          <p:cNvGrpSpPr/>
          <p:nvPr/>
        </p:nvGrpSpPr>
        <p:grpSpPr>
          <a:xfrm>
            <a:off x="1052095" y="6615306"/>
            <a:ext cx="1556954" cy="1656081"/>
            <a:chOff x="0" y="0"/>
            <a:chExt cx="1556952" cy="1656079"/>
          </a:xfrm>
        </p:grpSpPr>
        <p:sp>
          <p:nvSpPr>
            <p:cNvPr id="347" name="Circle"/>
            <p:cNvSpPr/>
            <p:nvPr/>
          </p:nvSpPr>
          <p:spPr>
            <a:xfrm>
              <a:off x="0" y="49563"/>
              <a:ext cx="1556953" cy="1556953"/>
            </a:xfrm>
            <a:prstGeom prst="ellipse">
              <a:avLst/>
            </a:prstGeom>
            <a:solidFill>
              <a:schemeClr val="accent1"/>
            </a:solidFill>
            <a:ln w="12700" cap="flat">
              <a:noFill/>
              <a:miter lim="400000"/>
            </a:ln>
            <a:effectLst/>
          </p:spPr>
          <p:txBody>
            <a:bodyPr wrap="square" lIns="91439" tIns="91439" rIns="91439" bIns="91439" numCol="1" anchor="ctr">
              <a:noAutofit/>
            </a:bodyPr>
            <a:lstStyle/>
            <a:p>
              <a:pPr algn="ctr">
                <a:defRPr>
                  <a:solidFill>
                    <a:srgbClr val="F9F9F9"/>
                  </a:solidFill>
                </a:defRPr>
              </a:pPr>
            </a:p>
          </p:txBody>
        </p:sp>
        <p:sp>
          <p:nvSpPr>
            <p:cNvPr id="348" name="01."/>
            <p:cNvSpPr txBox="1"/>
            <p:nvPr/>
          </p:nvSpPr>
          <p:spPr>
            <a:xfrm>
              <a:off x="319450" y="-1"/>
              <a:ext cx="918053" cy="16560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sz="4800">
                  <a:solidFill>
                    <a:srgbClr val="F9F9F9"/>
                  </a:solidFill>
                  <a:latin typeface="Oswald"/>
                  <a:ea typeface="Oswald"/>
                  <a:cs typeface="Oswald"/>
                  <a:sym typeface="Oswald"/>
                </a:defRPr>
              </a:lvl1pPr>
            </a:lstStyle>
            <a:p>
              <a:pPr/>
              <a:r>
                <a:t>01.</a:t>
              </a:r>
            </a:p>
          </p:txBody>
        </p:sp>
      </p:grpSp>
      <p:grpSp>
        <p:nvGrpSpPr>
          <p:cNvPr id="354" name="Gruppieren 16"/>
          <p:cNvGrpSpPr/>
          <p:nvPr/>
        </p:nvGrpSpPr>
        <p:grpSpPr>
          <a:xfrm>
            <a:off x="1052096" y="9291804"/>
            <a:ext cx="13851102" cy="1656081"/>
            <a:chOff x="0" y="0"/>
            <a:chExt cx="13851101" cy="1656079"/>
          </a:xfrm>
        </p:grpSpPr>
        <p:grpSp>
          <p:nvGrpSpPr>
            <p:cNvPr id="352" name="Ellipse 17"/>
            <p:cNvGrpSpPr/>
            <p:nvPr/>
          </p:nvGrpSpPr>
          <p:grpSpPr>
            <a:xfrm>
              <a:off x="0" y="0"/>
              <a:ext cx="1556953" cy="1656080"/>
              <a:chOff x="0" y="0"/>
              <a:chExt cx="1556952" cy="1656079"/>
            </a:xfrm>
          </p:grpSpPr>
          <p:sp>
            <p:nvSpPr>
              <p:cNvPr id="350" name="Circle"/>
              <p:cNvSpPr/>
              <p:nvPr/>
            </p:nvSpPr>
            <p:spPr>
              <a:xfrm>
                <a:off x="0" y="49563"/>
                <a:ext cx="1556953" cy="1556953"/>
              </a:xfrm>
              <a:prstGeom prst="ellipse">
                <a:avLst/>
              </a:prstGeom>
              <a:solidFill>
                <a:schemeClr val="accent1"/>
              </a:solidFill>
              <a:ln w="12700" cap="flat">
                <a:noFill/>
                <a:miter lim="400000"/>
              </a:ln>
              <a:effectLst/>
            </p:spPr>
            <p:txBody>
              <a:bodyPr wrap="square" lIns="91439" tIns="91439" rIns="91439" bIns="91439" numCol="1" anchor="ctr">
                <a:noAutofit/>
              </a:bodyPr>
              <a:lstStyle/>
              <a:p>
                <a:pPr algn="ctr">
                  <a:defRPr>
                    <a:solidFill>
                      <a:srgbClr val="F9F9F9"/>
                    </a:solidFill>
                  </a:defRPr>
                </a:pPr>
              </a:p>
            </p:txBody>
          </p:sp>
          <p:sp>
            <p:nvSpPr>
              <p:cNvPr id="351" name="01."/>
              <p:cNvSpPr txBox="1"/>
              <p:nvPr/>
            </p:nvSpPr>
            <p:spPr>
              <a:xfrm>
                <a:off x="319450" y="-1"/>
                <a:ext cx="918053" cy="16560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sz="4800">
                    <a:solidFill>
                      <a:srgbClr val="F9F9F9"/>
                    </a:solidFill>
                    <a:latin typeface="Oswald"/>
                    <a:ea typeface="Oswald"/>
                    <a:cs typeface="Oswald"/>
                    <a:sym typeface="Oswald"/>
                  </a:defRPr>
                </a:lvl1pPr>
              </a:lstStyle>
              <a:p>
                <a:pPr/>
                <a:r>
                  <a:t>01.</a:t>
                </a:r>
              </a:p>
            </p:txBody>
          </p:sp>
        </p:grpSp>
        <p:sp>
          <p:nvSpPr>
            <p:cNvPr id="353" name="Textfeld 18"/>
            <p:cNvSpPr txBox="1"/>
            <p:nvPr/>
          </p:nvSpPr>
          <p:spPr>
            <a:xfrm>
              <a:off x="2426868" y="186375"/>
              <a:ext cx="11424234" cy="12750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defRPr>
                  <a:latin typeface="Oswald"/>
                  <a:ea typeface="Oswald"/>
                  <a:cs typeface="Oswald"/>
                  <a:sym typeface="Oswald"/>
                </a:defRPr>
              </a:lvl1pPr>
            </a:lstStyle>
            <a:p>
              <a:pPr/>
              <a:r>
                <a:t>Lorem ipsum dolor sit amet, consetetur sadipscing elitr, sed diam nonumy eirmod tempor invidunt ut</a:t>
              </a:r>
            </a:p>
          </p:txBody>
        </p:sp>
      </p:grpSp>
      <p:sp>
        <p:nvSpPr>
          <p:cNvPr id="355" name="Ellipse 19"/>
          <p:cNvSpPr/>
          <p:nvPr/>
        </p:nvSpPr>
        <p:spPr>
          <a:xfrm>
            <a:off x="16577732" y="4639102"/>
            <a:ext cx="1828801" cy="1828801"/>
          </a:xfrm>
          <a:prstGeom prst="ellipse">
            <a:avLst/>
          </a:prstGeom>
          <a:solidFill>
            <a:schemeClr val="accent4"/>
          </a:solidFill>
          <a:ln w="12700">
            <a:miter lim="400000"/>
          </a:ln>
        </p:spPr>
        <p:txBody>
          <a:bodyPr tIns="91439" bIns="91439" anchor="ctr"/>
          <a:lstStyle/>
          <a:p>
            <a:pPr algn="ctr">
              <a:defRPr>
                <a:solidFill>
                  <a:srgbClr val="F9F9F9"/>
                </a:solidFill>
              </a:defRPr>
            </a:pPr>
          </a:p>
        </p:txBody>
      </p:sp>
      <p:sp>
        <p:nvSpPr>
          <p:cNvPr id="356" name="Ellipse 20"/>
          <p:cNvSpPr/>
          <p:nvPr/>
        </p:nvSpPr>
        <p:spPr>
          <a:xfrm>
            <a:off x="14748932" y="4639102"/>
            <a:ext cx="1828801" cy="182880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357" name="Ellipse 21"/>
          <p:cNvSpPr/>
          <p:nvPr/>
        </p:nvSpPr>
        <p:spPr>
          <a:xfrm>
            <a:off x="18406532" y="4639102"/>
            <a:ext cx="1828801" cy="1828801"/>
          </a:xfrm>
          <a:prstGeom prst="ellipse">
            <a:avLst/>
          </a:prstGeom>
          <a:solidFill>
            <a:srgbClr val="F9F9F9"/>
          </a:solidFill>
          <a:ln w="25400">
            <a:solidFill>
              <a:schemeClr val="accent4"/>
            </a:solidFill>
            <a:miter/>
          </a:ln>
        </p:spPr>
        <p:txBody>
          <a:bodyPr tIns="91439" bIns="91439" anchor="ctr"/>
          <a:lstStyle/>
          <a:p>
            <a:pPr algn="ctr">
              <a:defRPr>
                <a:solidFill>
                  <a:srgbClr val="F9F9F9"/>
                </a:solidFill>
              </a:defRPr>
            </a:pPr>
          </a:p>
        </p:txBody>
      </p:sp>
      <p:sp>
        <p:nvSpPr>
          <p:cNvPr id="358" name="Textfeld 23"/>
          <p:cNvSpPr txBox="1"/>
          <p:nvPr/>
        </p:nvSpPr>
        <p:spPr>
          <a:xfrm>
            <a:off x="16542171" y="6708694"/>
            <a:ext cx="1899921" cy="712673"/>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r>
              <a:t>Colors ^</a:t>
            </a:r>
          </a:p>
        </p:txBody>
      </p:sp>
      <p:sp>
        <p:nvSpPr>
          <p:cNvPr id="359" name="Textfeld 1"/>
          <p:cNvSpPr txBox="1"/>
          <p:nvPr/>
        </p:nvSpPr>
        <p:spPr>
          <a:xfrm>
            <a:off x="13622511" y="1933038"/>
            <a:ext cx="8503923" cy="2465272"/>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r>
              <a:t>Font „Oswald“ for Titles</a:t>
            </a:r>
          </a:p>
          <a:p>
            <a:pPr/>
            <a:r>
              <a:t>Font „PT Sans“ for Text</a:t>
            </a:r>
          </a:p>
          <a:p>
            <a:pPr/>
            <a:r>
              <a:t>Font „Sriracha“ for XXXXXs</a:t>
            </a:r>
          </a:p>
          <a:p>
            <a:pPr/>
            <a:r>
              <a:t>Fonts are embedded into this PowerPoint</a:t>
            </a:r>
          </a:p>
        </p:txBody>
      </p:sp>
      <p:sp>
        <p:nvSpPr>
          <p:cNvPr id="360" name="Textfeld 2"/>
          <p:cNvSpPr txBox="1"/>
          <p:nvPr/>
        </p:nvSpPr>
        <p:spPr>
          <a:xfrm>
            <a:off x="6286283" y="12016960"/>
            <a:ext cx="5325365" cy="9956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latin typeface="Sriracha"/>
                <a:ea typeface="Sriracha"/>
                <a:cs typeface="Sriracha"/>
                <a:sym typeface="Sriracha"/>
              </a:defRPr>
            </a:lvl1pPr>
          </a:lstStyle>
          <a:p>
            <a:pPr/>
            <a:r>
              <a:t>XXXXXXXXXXXXXXXXX</a:t>
            </a:r>
          </a:p>
        </p:txBody>
      </p:sp>
      <p:sp>
        <p:nvSpPr>
          <p:cNvPr id="3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folie">
    <p:bg>
      <p:bgPr>
        <a:solidFill>
          <a:srgbClr val="F9F9F9"/>
        </a:solidFill>
      </p:bgPr>
    </p:bg>
    <p:spTree>
      <p:nvGrpSpPr>
        <p:cNvPr id="1" name=""/>
        <p:cNvGrpSpPr/>
        <p:nvPr/>
      </p:nvGrpSpPr>
      <p:grpSpPr>
        <a:xfrm>
          <a:off x="0" y="0"/>
          <a:ext cx="0" cy="0"/>
          <a:chOff x="0" y="0"/>
          <a:chExt cx="0" cy="0"/>
        </a:xfrm>
      </p:grpSpPr>
      <p:sp>
        <p:nvSpPr>
          <p:cNvPr id="368" name="Title Text"/>
          <p:cNvSpPr txBox="1"/>
          <p:nvPr>
            <p:ph type="title"/>
          </p:nvPr>
        </p:nvSpPr>
        <p:spPr>
          <a:xfrm>
            <a:off x="3048000" y="2244725"/>
            <a:ext cx="18288000" cy="4775201"/>
          </a:xfrm>
          <a:prstGeom prst="rect">
            <a:avLst/>
          </a:prstGeom>
        </p:spPr>
        <p:txBody>
          <a:bodyPr anchor="b"/>
          <a:lstStyle>
            <a:lvl1pPr algn="ctr">
              <a:defRPr sz="12000"/>
            </a:lvl1pPr>
          </a:lstStyle>
          <a:p>
            <a:pPr/>
            <a:r>
              <a:t>Title Text</a:t>
            </a:r>
          </a:p>
        </p:txBody>
      </p:sp>
      <p:sp>
        <p:nvSpPr>
          <p:cNvPr id="369" name="Body Level One…"/>
          <p:cNvSpPr txBox="1"/>
          <p:nvPr>
            <p:ph type="body" sz="quarter" idx="1"/>
          </p:nvPr>
        </p:nvSpPr>
        <p:spPr>
          <a:xfrm>
            <a:off x="3048000" y="7204075"/>
            <a:ext cx="18288000" cy="3311525"/>
          </a:xfrm>
          <a:prstGeom prst="rect">
            <a:avLst/>
          </a:prstGeom>
        </p:spPr>
        <p:txBody>
          <a:bodyPr/>
          <a:lstStyle>
            <a:lvl1pPr marL="0" indent="0" algn="ctr">
              <a:buSzTx/>
              <a:buFontTx/>
              <a:buNone/>
              <a:defRPr sz="4800"/>
            </a:lvl1pPr>
            <a:lvl2pPr marL="0" indent="457200" algn="ctr">
              <a:buSzTx/>
              <a:buFontTx/>
              <a:buNone/>
              <a:defRPr sz="4800"/>
            </a:lvl2pPr>
            <a:lvl3pPr marL="0" indent="914400" algn="ctr">
              <a:buSzTx/>
              <a:buFontTx/>
              <a:buNone/>
              <a:defRPr sz="4800"/>
            </a:lvl3pPr>
            <a:lvl4pPr marL="0" indent="1371600" algn="ctr">
              <a:buSzTx/>
              <a:buFontTx/>
              <a:buNone/>
              <a:defRPr sz="4800"/>
            </a:lvl4pPr>
            <a:lvl5pPr marL="0" indent="1828800" algn="ctr">
              <a:buSzTx/>
              <a:buFontTx/>
              <a:buNone/>
              <a:defRPr sz="4800"/>
            </a:lvl5pPr>
          </a:lstStyle>
          <a:p>
            <a:pPr/>
            <a:r>
              <a:t>Body Level One</a:t>
            </a:r>
          </a:p>
          <a:p>
            <a:pPr lvl="1"/>
            <a:r>
              <a:t>Body Level Two</a:t>
            </a:r>
          </a:p>
          <a:p>
            <a:pPr lvl="2"/>
            <a:r>
              <a:t>Body Level Three</a:t>
            </a:r>
          </a:p>
          <a:p>
            <a:pPr lvl="3"/>
            <a:r>
              <a:t>Body Level Four</a:t>
            </a:r>
          </a:p>
          <a:p>
            <a:pPr lvl="4"/>
            <a:r>
              <a:t>Body Level Five</a:t>
            </a:r>
          </a:p>
        </p:txBody>
      </p:sp>
      <p:sp>
        <p:nvSpPr>
          <p:cNvPr id="370"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und Inhalt">
    <p:bg>
      <p:bgPr>
        <a:solidFill>
          <a:srgbClr val="F9F9F9"/>
        </a:solidFill>
      </p:bgPr>
    </p:bg>
    <p:spTree>
      <p:nvGrpSpPr>
        <p:cNvPr id="1" name=""/>
        <p:cNvGrpSpPr/>
        <p:nvPr/>
      </p:nvGrpSpPr>
      <p:grpSpPr>
        <a:xfrm>
          <a:off x="0" y="0"/>
          <a:ext cx="0" cy="0"/>
          <a:chOff x="0" y="0"/>
          <a:chExt cx="0" cy="0"/>
        </a:xfrm>
      </p:grpSpPr>
      <p:sp>
        <p:nvSpPr>
          <p:cNvPr id="377" name="Title Text"/>
          <p:cNvSpPr txBox="1"/>
          <p:nvPr>
            <p:ph type="title"/>
          </p:nvPr>
        </p:nvSpPr>
        <p:spPr>
          <a:xfrm>
            <a:off x="1676400" y="730250"/>
            <a:ext cx="21031200" cy="2651126"/>
          </a:xfrm>
          <a:prstGeom prst="rect">
            <a:avLst/>
          </a:prstGeom>
        </p:spPr>
        <p:txBody>
          <a:bodyPr/>
          <a:lstStyle/>
          <a:p>
            <a:pPr/>
            <a:r>
              <a:t>Title Text</a:t>
            </a:r>
          </a:p>
        </p:txBody>
      </p:sp>
      <p:sp>
        <p:nvSpPr>
          <p:cNvPr id="378" name="Body Level One…"/>
          <p:cNvSpPr txBox="1"/>
          <p:nvPr>
            <p:ph type="body" idx="1"/>
          </p:nvPr>
        </p:nvSpPr>
        <p:spPr>
          <a:xfrm>
            <a:off x="1676400" y="3651250"/>
            <a:ext cx="21031200" cy="87026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79"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bschnitts-&#10;überschrift">
    <p:bg>
      <p:bgPr>
        <a:solidFill>
          <a:srgbClr val="F9F9F9"/>
        </a:solidFill>
      </p:bgPr>
    </p:bg>
    <p:spTree>
      <p:nvGrpSpPr>
        <p:cNvPr id="1" name=""/>
        <p:cNvGrpSpPr/>
        <p:nvPr/>
      </p:nvGrpSpPr>
      <p:grpSpPr>
        <a:xfrm>
          <a:off x="0" y="0"/>
          <a:ext cx="0" cy="0"/>
          <a:chOff x="0" y="0"/>
          <a:chExt cx="0" cy="0"/>
        </a:xfrm>
      </p:grpSpPr>
      <p:sp>
        <p:nvSpPr>
          <p:cNvPr id="386" name="Title Text"/>
          <p:cNvSpPr txBox="1"/>
          <p:nvPr>
            <p:ph type="title"/>
          </p:nvPr>
        </p:nvSpPr>
        <p:spPr>
          <a:xfrm>
            <a:off x="1663700" y="3419476"/>
            <a:ext cx="21031200" cy="5705474"/>
          </a:xfrm>
          <a:prstGeom prst="rect">
            <a:avLst/>
          </a:prstGeom>
        </p:spPr>
        <p:txBody>
          <a:bodyPr anchor="b"/>
          <a:lstStyle>
            <a:lvl1pPr>
              <a:defRPr sz="12000"/>
            </a:lvl1pPr>
          </a:lstStyle>
          <a:p>
            <a:pPr/>
            <a:r>
              <a:t>Title Text</a:t>
            </a:r>
          </a:p>
        </p:txBody>
      </p:sp>
      <p:sp>
        <p:nvSpPr>
          <p:cNvPr id="387" name="Body Level One…"/>
          <p:cNvSpPr txBox="1"/>
          <p:nvPr>
            <p:ph type="body" sz="quarter" idx="1"/>
          </p:nvPr>
        </p:nvSpPr>
        <p:spPr>
          <a:xfrm>
            <a:off x="1663700" y="9178925"/>
            <a:ext cx="21031200" cy="3000375"/>
          </a:xfrm>
          <a:prstGeom prst="rect">
            <a:avLst/>
          </a:prstGeom>
        </p:spPr>
        <p:txBody>
          <a:bodyPr/>
          <a:lstStyle>
            <a:lvl1pPr marL="0" indent="0">
              <a:buSzTx/>
              <a:buFontTx/>
              <a:buNone/>
              <a:defRPr sz="4800">
                <a:solidFill>
                  <a:srgbClr val="8B8B8B"/>
                </a:solidFill>
              </a:defRPr>
            </a:lvl1pPr>
            <a:lvl2pPr marL="0" indent="457200">
              <a:buSzTx/>
              <a:buFontTx/>
              <a:buNone/>
              <a:defRPr sz="4800">
                <a:solidFill>
                  <a:srgbClr val="8B8B8B"/>
                </a:solidFill>
              </a:defRPr>
            </a:lvl2pPr>
            <a:lvl3pPr marL="0" indent="914400">
              <a:buSzTx/>
              <a:buFontTx/>
              <a:buNone/>
              <a:defRPr sz="4800">
                <a:solidFill>
                  <a:srgbClr val="8B8B8B"/>
                </a:solidFill>
              </a:defRPr>
            </a:lvl3pPr>
            <a:lvl4pPr marL="0" indent="1371600">
              <a:buSzTx/>
              <a:buFontTx/>
              <a:buNone/>
              <a:defRPr sz="4800">
                <a:solidFill>
                  <a:srgbClr val="8B8B8B"/>
                </a:solidFill>
              </a:defRPr>
            </a:lvl4pPr>
            <a:lvl5pPr marL="0" indent="1828800">
              <a:buSzTx/>
              <a:buFontTx/>
              <a:buNone/>
              <a:defRPr sz="4800">
                <a:solidFill>
                  <a:srgbClr val="8B8B8B"/>
                </a:solidFill>
              </a:defRPr>
            </a:lvl5pPr>
          </a:lstStyle>
          <a:p>
            <a:pPr/>
            <a:r>
              <a:t>Body Level One</a:t>
            </a:r>
          </a:p>
          <a:p>
            <a:pPr lvl="1"/>
            <a:r>
              <a:t>Body Level Two</a:t>
            </a:r>
          </a:p>
          <a:p>
            <a:pPr lvl="2"/>
            <a:r>
              <a:t>Body Level Three</a:t>
            </a:r>
          </a:p>
          <a:p>
            <a:pPr lvl="3"/>
            <a:r>
              <a:t>Body Level Four</a:t>
            </a:r>
          </a:p>
          <a:p>
            <a:pPr lvl="4"/>
            <a:r>
              <a:t>Body Level Five</a:t>
            </a:r>
          </a:p>
        </p:txBody>
      </p:sp>
      <p:sp>
        <p:nvSpPr>
          <p:cNvPr id="388"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Zwei Inhalte">
    <p:bg>
      <p:bgPr>
        <a:solidFill>
          <a:srgbClr val="F9F9F9"/>
        </a:solidFill>
      </p:bgPr>
    </p:bg>
    <p:spTree>
      <p:nvGrpSpPr>
        <p:cNvPr id="1" name=""/>
        <p:cNvGrpSpPr/>
        <p:nvPr/>
      </p:nvGrpSpPr>
      <p:grpSpPr>
        <a:xfrm>
          <a:off x="0" y="0"/>
          <a:ext cx="0" cy="0"/>
          <a:chOff x="0" y="0"/>
          <a:chExt cx="0" cy="0"/>
        </a:xfrm>
      </p:grpSpPr>
      <p:sp>
        <p:nvSpPr>
          <p:cNvPr id="395" name="Title Text"/>
          <p:cNvSpPr txBox="1"/>
          <p:nvPr>
            <p:ph type="title"/>
          </p:nvPr>
        </p:nvSpPr>
        <p:spPr>
          <a:xfrm>
            <a:off x="1676400" y="730250"/>
            <a:ext cx="21031200" cy="2651126"/>
          </a:xfrm>
          <a:prstGeom prst="rect">
            <a:avLst/>
          </a:prstGeom>
        </p:spPr>
        <p:txBody>
          <a:bodyPr/>
          <a:lstStyle/>
          <a:p>
            <a:pPr/>
            <a:r>
              <a:t>Title Text</a:t>
            </a:r>
          </a:p>
        </p:txBody>
      </p:sp>
      <p:sp>
        <p:nvSpPr>
          <p:cNvPr id="396" name="Body Level One…"/>
          <p:cNvSpPr txBox="1"/>
          <p:nvPr>
            <p:ph type="body" sz="half" idx="1"/>
          </p:nvPr>
        </p:nvSpPr>
        <p:spPr>
          <a:xfrm>
            <a:off x="1676400" y="3651250"/>
            <a:ext cx="10363200" cy="87026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97"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gleich">
    <p:bg>
      <p:bgPr>
        <a:solidFill>
          <a:srgbClr val="F9F9F9"/>
        </a:solidFill>
      </p:bgPr>
    </p:bg>
    <p:spTree>
      <p:nvGrpSpPr>
        <p:cNvPr id="1" name=""/>
        <p:cNvGrpSpPr/>
        <p:nvPr/>
      </p:nvGrpSpPr>
      <p:grpSpPr>
        <a:xfrm>
          <a:off x="0" y="0"/>
          <a:ext cx="0" cy="0"/>
          <a:chOff x="0" y="0"/>
          <a:chExt cx="0" cy="0"/>
        </a:xfrm>
      </p:grpSpPr>
      <p:sp>
        <p:nvSpPr>
          <p:cNvPr id="404" name="Title Text"/>
          <p:cNvSpPr txBox="1"/>
          <p:nvPr>
            <p:ph type="title"/>
          </p:nvPr>
        </p:nvSpPr>
        <p:spPr>
          <a:xfrm>
            <a:off x="1679575" y="730250"/>
            <a:ext cx="21031201" cy="2651126"/>
          </a:xfrm>
          <a:prstGeom prst="rect">
            <a:avLst/>
          </a:prstGeom>
        </p:spPr>
        <p:txBody>
          <a:bodyPr/>
          <a:lstStyle/>
          <a:p>
            <a:pPr/>
            <a:r>
              <a:t>Title Text</a:t>
            </a:r>
          </a:p>
        </p:txBody>
      </p:sp>
      <p:sp>
        <p:nvSpPr>
          <p:cNvPr id="405" name="Body Level One…"/>
          <p:cNvSpPr txBox="1"/>
          <p:nvPr>
            <p:ph type="body" sz="quarter" idx="1"/>
          </p:nvPr>
        </p:nvSpPr>
        <p:spPr>
          <a:xfrm>
            <a:off x="1679575" y="3362326"/>
            <a:ext cx="10315576" cy="1647825"/>
          </a:xfrm>
          <a:prstGeom prst="rect">
            <a:avLst/>
          </a:prstGeom>
        </p:spPr>
        <p:txBody>
          <a:bodyPr anchor="b"/>
          <a:lstStyle>
            <a:lvl1pPr marL="0" indent="0">
              <a:buSzTx/>
              <a:buFontTx/>
              <a:buNone/>
              <a:defRPr b="1" sz="4800"/>
            </a:lvl1pPr>
            <a:lvl2pPr marL="0" indent="457200">
              <a:buSzTx/>
              <a:buFontTx/>
              <a:buNone/>
              <a:defRPr b="1" sz="4800"/>
            </a:lvl2pPr>
            <a:lvl3pPr marL="0" indent="914400">
              <a:buSzTx/>
              <a:buFontTx/>
              <a:buNone/>
              <a:defRPr b="1" sz="4800"/>
            </a:lvl3pPr>
            <a:lvl4pPr marL="0" indent="1371600">
              <a:buSzTx/>
              <a:buFontTx/>
              <a:buNone/>
              <a:defRPr b="1" sz="4800"/>
            </a:lvl4pPr>
            <a:lvl5pPr marL="0" indent="1828800">
              <a:buSzTx/>
              <a:buFontTx/>
              <a:buNone/>
              <a:defRPr b="1" sz="4800"/>
            </a:lvl5pPr>
          </a:lstStyle>
          <a:p>
            <a:pPr/>
            <a:r>
              <a:t>Body Level One</a:t>
            </a:r>
          </a:p>
          <a:p>
            <a:pPr lvl="1"/>
            <a:r>
              <a:t>Body Level Two</a:t>
            </a:r>
          </a:p>
          <a:p>
            <a:pPr lvl="2"/>
            <a:r>
              <a:t>Body Level Three</a:t>
            </a:r>
          </a:p>
          <a:p>
            <a:pPr lvl="3"/>
            <a:r>
              <a:t>Body Level Four</a:t>
            </a:r>
          </a:p>
          <a:p>
            <a:pPr lvl="4"/>
            <a:r>
              <a:t>Body Level Five</a:t>
            </a:r>
          </a:p>
        </p:txBody>
      </p:sp>
      <p:sp>
        <p:nvSpPr>
          <p:cNvPr id="406" name="Textplatzhalter 4"/>
          <p:cNvSpPr/>
          <p:nvPr>
            <p:ph type="body" sz="quarter" idx="21"/>
          </p:nvPr>
        </p:nvSpPr>
        <p:spPr>
          <a:xfrm>
            <a:off x="12344400" y="3362326"/>
            <a:ext cx="10366376" cy="1647825"/>
          </a:xfrm>
          <a:prstGeom prst="rect">
            <a:avLst/>
          </a:prstGeom>
          <a:ln w="12700"/>
        </p:spPr>
        <p:txBody>
          <a:bodyPr anchor="b"/>
          <a:lstStyle/>
          <a:p>
            <a:pPr marL="0" indent="0">
              <a:buSzTx/>
              <a:buFontTx/>
              <a:buNone/>
              <a:defRPr b="1" sz="4800"/>
            </a:pPr>
          </a:p>
        </p:txBody>
      </p:sp>
      <p:sp>
        <p:nvSpPr>
          <p:cNvPr id="407"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ableOfContents">
    <p:spTree>
      <p:nvGrpSpPr>
        <p:cNvPr id="1" name=""/>
        <p:cNvGrpSpPr/>
        <p:nvPr/>
      </p:nvGrpSpPr>
      <p:grpSpPr>
        <a:xfrm>
          <a:off x="0" y="0"/>
          <a:ext cx="0" cy="0"/>
          <a:chOff x="0" y="0"/>
          <a:chExt cx="0" cy="0"/>
        </a:xfrm>
      </p:grpSpPr>
      <p:sp>
        <p:nvSpPr>
          <p:cNvPr id="38" name="Rechteck 2"/>
          <p:cNvSpPr/>
          <p:nvPr/>
        </p:nvSpPr>
        <p:spPr>
          <a:xfrm>
            <a:off x="1661159" y="769608"/>
            <a:ext cx="21061682" cy="12176784"/>
          </a:xfrm>
          <a:prstGeom prst="rect">
            <a:avLst/>
          </a:prstGeom>
          <a:solidFill>
            <a:srgbClr val="F9F9F9"/>
          </a:solidFill>
          <a:ln w="12700">
            <a:miter lim="400000"/>
          </a:ln>
        </p:spPr>
        <p:txBody>
          <a:bodyPr tIns="91439" bIns="91439" anchor="ctr"/>
          <a:lstStyle/>
          <a:p>
            <a:pPr algn="ctr">
              <a:defRPr>
                <a:solidFill>
                  <a:srgbClr val="F9F9F9"/>
                </a:solidFill>
              </a:defRPr>
            </a:pPr>
          </a:p>
        </p:txBody>
      </p:sp>
      <p:sp>
        <p:nvSpPr>
          <p:cNvPr id="59" name="Connection Line"/>
          <p:cNvSpPr/>
          <p:nvPr/>
        </p:nvSpPr>
        <p:spPr>
          <a:xfrm>
            <a:off x="5397013" y="8200098"/>
            <a:ext cx="1616745" cy="2763739"/>
          </a:xfrm>
          <a:custGeom>
            <a:avLst/>
            <a:gdLst/>
            <a:ahLst/>
            <a:cxnLst>
              <a:cxn ang="0">
                <a:pos x="wd2" y="hd2"/>
              </a:cxn>
              <a:cxn ang="5400000">
                <a:pos x="wd2" y="hd2"/>
              </a:cxn>
              <a:cxn ang="10800000">
                <a:pos x="wd2" y="hd2"/>
              </a:cxn>
              <a:cxn ang="16200000">
                <a:pos x="wd2" y="hd2"/>
              </a:cxn>
            </a:cxnLst>
            <a:rect l="0" t="0" r="r" b="b"/>
            <a:pathLst>
              <a:path w="17728" h="21600" fill="norm" stroke="1" extrusionOk="0">
                <a:moveTo>
                  <a:pt x="17728" y="21600"/>
                </a:moveTo>
                <a:cubicBezTo>
                  <a:pt x="1030" y="17091"/>
                  <a:pt x="-3872" y="9891"/>
                  <a:pt x="3023" y="0"/>
                </a:cubicBezTo>
              </a:path>
            </a:pathLst>
          </a:custGeom>
          <a:ln w="152400">
            <a:solidFill>
              <a:schemeClr val="accent1"/>
            </a:solidFill>
            <a:miter/>
          </a:ln>
        </p:spPr>
        <p:txBody>
          <a:bodyPr/>
          <a:lstStyle/>
          <a:p>
            <a:pPr/>
          </a:p>
        </p:txBody>
      </p:sp>
      <p:sp>
        <p:nvSpPr>
          <p:cNvPr id="40" name="Freihandform: Form 18"/>
          <p:cNvSpPr/>
          <p:nvPr/>
        </p:nvSpPr>
        <p:spPr>
          <a:xfrm>
            <a:off x="3473851" y="1875722"/>
            <a:ext cx="3722569" cy="6244745"/>
          </a:xfrm>
          <a:custGeom>
            <a:avLst/>
            <a:gdLst/>
            <a:ahLst/>
            <a:cxnLst>
              <a:cxn ang="0">
                <a:pos x="wd2" y="hd2"/>
              </a:cxn>
              <a:cxn ang="5400000">
                <a:pos x="wd2" y="hd2"/>
              </a:cxn>
              <a:cxn ang="10800000">
                <a:pos x="wd2" y="hd2"/>
              </a:cxn>
              <a:cxn ang="16200000">
                <a:pos x="wd2" y="hd2"/>
              </a:cxn>
            </a:cxnLst>
            <a:rect l="0" t="0" r="r" b="b"/>
            <a:pathLst>
              <a:path w="21600" h="21205" fill="norm" stroke="1" extrusionOk="0">
                <a:moveTo>
                  <a:pt x="0" y="256"/>
                </a:moveTo>
                <a:cubicBezTo>
                  <a:pt x="6164" y="-395"/>
                  <a:pt x="10884" y="203"/>
                  <a:pt x="14484" y="1964"/>
                </a:cubicBezTo>
                <a:cubicBezTo>
                  <a:pt x="18084" y="3725"/>
                  <a:pt x="21390" y="4487"/>
                  <a:pt x="21600" y="10823"/>
                </a:cubicBezTo>
                <a:cubicBezTo>
                  <a:pt x="21324" y="17301"/>
                  <a:pt x="14930" y="19488"/>
                  <a:pt x="12177" y="21205"/>
                </a:cubicBezTo>
              </a:path>
            </a:pathLst>
          </a:custGeom>
          <a:ln w="152400" cap="rnd">
            <a:solidFill>
              <a:schemeClr val="accent1"/>
            </a:solidFill>
            <a:miter/>
            <a:headEnd type="oval"/>
          </a:ln>
        </p:spPr>
        <p:txBody>
          <a:bodyPr tIns="91439" bIns="91439" anchor="ctr"/>
          <a:lstStyle/>
          <a:p>
            <a:pPr algn="ctr"/>
          </a:p>
        </p:txBody>
      </p:sp>
      <p:sp>
        <p:nvSpPr>
          <p:cNvPr id="41" name="Circle"/>
          <p:cNvSpPr/>
          <p:nvPr/>
        </p:nvSpPr>
        <p:spPr>
          <a:xfrm>
            <a:off x="6388440" y="4300154"/>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42" name="02."/>
          <p:cNvSpPr txBox="1"/>
          <p:nvPr>
            <p:ph type="body" sz="quarter" idx="21"/>
          </p:nvPr>
        </p:nvSpPr>
        <p:spPr>
          <a:xfrm>
            <a:off x="6546262" y="4618890"/>
            <a:ext cx="1241309"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02.</a:t>
            </a:r>
          </a:p>
        </p:txBody>
      </p:sp>
      <p:sp>
        <p:nvSpPr>
          <p:cNvPr id="43" name="Textfeld 9"/>
          <p:cNvSpPr txBox="1"/>
          <p:nvPr>
            <p:ph type="body" sz="quarter" idx="22"/>
          </p:nvPr>
        </p:nvSpPr>
        <p:spPr>
          <a:xfrm>
            <a:off x="8815308" y="4430194"/>
            <a:ext cx="11424235"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44" name="Circle"/>
          <p:cNvSpPr/>
          <p:nvPr/>
        </p:nvSpPr>
        <p:spPr>
          <a:xfrm>
            <a:off x="5220728" y="1772167"/>
            <a:ext cx="1556953" cy="1556954"/>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45" name="01."/>
          <p:cNvSpPr txBox="1"/>
          <p:nvPr>
            <p:ph type="body" sz="quarter" idx="23"/>
          </p:nvPr>
        </p:nvSpPr>
        <p:spPr>
          <a:xfrm>
            <a:off x="5406747" y="2090903"/>
            <a:ext cx="118491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46" name="Textfeld 10"/>
          <p:cNvSpPr txBox="1"/>
          <p:nvPr>
            <p:ph type="body" sz="quarter" idx="24"/>
          </p:nvPr>
        </p:nvSpPr>
        <p:spPr>
          <a:xfrm>
            <a:off x="7647596" y="1898084"/>
            <a:ext cx="11424235" cy="1296872"/>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47" name="Circle"/>
          <p:cNvSpPr/>
          <p:nvPr/>
        </p:nvSpPr>
        <p:spPr>
          <a:xfrm>
            <a:off x="4899642" y="7258228"/>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48" name="03."/>
          <p:cNvSpPr txBox="1"/>
          <p:nvPr>
            <p:ph type="body" sz="quarter" idx="25"/>
          </p:nvPr>
        </p:nvSpPr>
        <p:spPr>
          <a:xfrm>
            <a:off x="5074148" y="7576964"/>
            <a:ext cx="1207941"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03.</a:t>
            </a:r>
          </a:p>
        </p:txBody>
      </p:sp>
      <p:sp>
        <p:nvSpPr>
          <p:cNvPr id="49" name="Textfeld 11"/>
          <p:cNvSpPr txBox="1"/>
          <p:nvPr>
            <p:ph type="body" sz="quarter" idx="26"/>
          </p:nvPr>
        </p:nvSpPr>
        <p:spPr>
          <a:xfrm>
            <a:off x="7326510" y="7388268"/>
            <a:ext cx="11424235"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50" name="Circle"/>
          <p:cNvSpPr/>
          <p:nvPr/>
        </p:nvSpPr>
        <p:spPr>
          <a:xfrm>
            <a:off x="5999204" y="10029566"/>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51" name="04."/>
          <p:cNvSpPr txBox="1"/>
          <p:nvPr>
            <p:ph type="body" sz="quarter" idx="27"/>
          </p:nvPr>
        </p:nvSpPr>
        <p:spPr>
          <a:xfrm>
            <a:off x="6120689" y="10348302"/>
            <a:ext cx="1313983"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04.</a:t>
            </a:r>
          </a:p>
        </p:txBody>
      </p:sp>
      <p:sp>
        <p:nvSpPr>
          <p:cNvPr id="52" name="Textfeld 12"/>
          <p:cNvSpPr txBox="1"/>
          <p:nvPr>
            <p:ph type="body" sz="quarter" idx="28"/>
          </p:nvPr>
        </p:nvSpPr>
        <p:spPr>
          <a:xfrm>
            <a:off x="8426072" y="10159606"/>
            <a:ext cx="11424235"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ur Titel">
    <p:bg>
      <p:bgPr>
        <a:solidFill>
          <a:srgbClr val="F9F9F9"/>
        </a:solidFill>
      </p:bgPr>
    </p:bg>
    <p:spTree>
      <p:nvGrpSpPr>
        <p:cNvPr id="1" name=""/>
        <p:cNvGrpSpPr/>
        <p:nvPr/>
      </p:nvGrpSpPr>
      <p:grpSpPr>
        <a:xfrm>
          <a:off x="0" y="0"/>
          <a:ext cx="0" cy="0"/>
          <a:chOff x="0" y="0"/>
          <a:chExt cx="0" cy="0"/>
        </a:xfrm>
      </p:grpSpPr>
      <p:sp>
        <p:nvSpPr>
          <p:cNvPr id="414" name="Title Text"/>
          <p:cNvSpPr txBox="1"/>
          <p:nvPr>
            <p:ph type="title"/>
          </p:nvPr>
        </p:nvSpPr>
        <p:spPr>
          <a:xfrm>
            <a:off x="1676400" y="730250"/>
            <a:ext cx="21031200" cy="2651126"/>
          </a:xfrm>
          <a:prstGeom prst="rect">
            <a:avLst/>
          </a:prstGeom>
        </p:spPr>
        <p:txBody>
          <a:bodyPr/>
          <a:lstStyle/>
          <a:p>
            <a:pPr/>
            <a:r>
              <a:t>Title Text</a:t>
            </a:r>
          </a:p>
        </p:txBody>
      </p:sp>
      <p:sp>
        <p:nvSpPr>
          <p:cNvPr id="415"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eer">
    <p:bg>
      <p:bgPr>
        <a:solidFill>
          <a:srgbClr val="F9F9F9"/>
        </a:solidFill>
      </p:bgPr>
    </p:bg>
    <p:spTree>
      <p:nvGrpSpPr>
        <p:cNvPr id="1" name=""/>
        <p:cNvGrpSpPr/>
        <p:nvPr/>
      </p:nvGrpSpPr>
      <p:grpSpPr>
        <a:xfrm>
          <a:off x="0" y="0"/>
          <a:ext cx="0" cy="0"/>
          <a:chOff x="0" y="0"/>
          <a:chExt cx="0" cy="0"/>
        </a:xfrm>
      </p:grpSpPr>
      <p:sp>
        <p:nvSpPr>
          <p:cNvPr id="422"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halt mit Überschrift">
    <p:bg>
      <p:bgPr>
        <a:solidFill>
          <a:srgbClr val="F9F9F9"/>
        </a:solidFill>
      </p:bgPr>
    </p:bg>
    <p:spTree>
      <p:nvGrpSpPr>
        <p:cNvPr id="1" name=""/>
        <p:cNvGrpSpPr/>
        <p:nvPr/>
      </p:nvGrpSpPr>
      <p:grpSpPr>
        <a:xfrm>
          <a:off x="0" y="0"/>
          <a:ext cx="0" cy="0"/>
          <a:chOff x="0" y="0"/>
          <a:chExt cx="0" cy="0"/>
        </a:xfrm>
      </p:grpSpPr>
      <p:sp>
        <p:nvSpPr>
          <p:cNvPr id="429" name="Title Text"/>
          <p:cNvSpPr txBox="1"/>
          <p:nvPr>
            <p:ph type="title"/>
          </p:nvPr>
        </p:nvSpPr>
        <p:spPr>
          <a:xfrm>
            <a:off x="1679575" y="914400"/>
            <a:ext cx="7864476" cy="3200400"/>
          </a:xfrm>
          <a:prstGeom prst="rect">
            <a:avLst/>
          </a:prstGeom>
        </p:spPr>
        <p:txBody>
          <a:bodyPr anchor="b"/>
          <a:lstStyle>
            <a:lvl1pPr>
              <a:defRPr sz="6400"/>
            </a:lvl1pPr>
          </a:lstStyle>
          <a:p>
            <a:pPr/>
            <a:r>
              <a:t>Title Text</a:t>
            </a:r>
          </a:p>
        </p:txBody>
      </p:sp>
      <p:sp>
        <p:nvSpPr>
          <p:cNvPr id="430" name="Body Level One…"/>
          <p:cNvSpPr txBox="1"/>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pPr/>
            <a:r>
              <a:t>Body Level One</a:t>
            </a:r>
          </a:p>
          <a:p>
            <a:pPr lvl="1"/>
            <a:r>
              <a:t>Body Level Two</a:t>
            </a:r>
          </a:p>
          <a:p>
            <a:pPr lvl="2"/>
            <a:r>
              <a:t>Body Level Three</a:t>
            </a:r>
          </a:p>
          <a:p>
            <a:pPr lvl="3"/>
            <a:r>
              <a:t>Body Level Four</a:t>
            </a:r>
          </a:p>
          <a:p>
            <a:pPr lvl="4"/>
            <a:r>
              <a:t>Body Level Five</a:t>
            </a:r>
          </a:p>
        </p:txBody>
      </p:sp>
      <p:sp>
        <p:nvSpPr>
          <p:cNvPr id="431" name="Textplatzhalter 3"/>
          <p:cNvSpPr/>
          <p:nvPr>
            <p:ph type="body" sz="quarter" idx="21"/>
          </p:nvPr>
        </p:nvSpPr>
        <p:spPr>
          <a:xfrm>
            <a:off x="1679575" y="4114800"/>
            <a:ext cx="7864475" cy="7623176"/>
          </a:xfrm>
          <a:prstGeom prst="rect">
            <a:avLst/>
          </a:prstGeom>
          <a:ln w="12700"/>
        </p:spPr>
        <p:txBody>
          <a:bodyPr/>
          <a:lstStyle/>
          <a:p>
            <a:pPr marL="0" indent="0">
              <a:buSzTx/>
              <a:buFontTx/>
              <a:buNone/>
              <a:defRPr sz="3200"/>
            </a:pPr>
          </a:p>
        </p:txBody>
      </p:sp>
      <p:sp>
        <p:nvSpPr>
          <p:cNvPr id="432"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ld mit Überschrift">
    <p:bg>
      <p:bgPr>
        <a:solidFill>
          <a:srgbClr val="F9F9F9"/>
        </a:solidFill>
      </p:bgPr>
    </p:bg>
    <p:spTree>
      <p:nvGrpSpPr>
        <p:cNvPr id="1" name=""/>
        <p:cNvGrpSpPr/>
        <p:nvPr/>
      </p:nvGrpSpPr>
      <p:grpSpPr>
        <a:xfrm>
          <a:off x="0" y="0"/>
          <a:ext cx="0" cy="0"/>
          <a:chOff x="0" y="0"/>
          <a:chExt cx="0" cy="0"/>
        </a:xfrm>
      </p:grpSpPr>
      <p:sp>
        <p:nvSpPr>
          <p:cNvPr id="439" name="Title Text"/>
          <p:cNvSpPr txBox="1"/>
          <p:nvPr>
            <p:ph type="title"/>
          </p:nvPr>
        </p:nvSpPr>
        <p:spPr>
          <a:xfrm>
            <a:off x="1679575" y="914400"/>
            <a:ext cx="7864476" cy="3200400"/>
          </a:xfrm>
          <a:prstGeom prst="rect">
            <a:avLst/>
          </a:prstGeom>
        </p:spPr>
        <p:txBody>
          <a:bodyPr anchor="b"/>
          <a:lstStyle>
            <a:lvl1pPr>
              <a:defRPr sz="6400"/>
            </a:lvl1pPr>
          </a:lstStyle>
          <a:p>
            <a:pPr/>
            <a:r>
              <a:t>Title Text</a:t>
            </a:r>
          </a:p>
        </p:txBody>
      </p:sp>
      <p:sp>
        <p:nvSpPr>
          <p:cNvPr id="440" name="Bildplatzhalter 2"/>
          <p:cNvSpPr/>
          <p:nvPr>
            <p:ph type="pic" sz="half" idx="21"/>
          </p:nvPr>
        </p:nvSpPr>
        <p:spPr>
          <a:xfrm>
            <a:off x="10366375" y="1974850"/>
            <a:ext cx="12344401" cy="9747250"/>
          </a:xfrm>
          <a:prstGeom prst="rect">
            <a:avLst/>
          </a:prstGeom>
          <a:ln w="12700"/>
        </p:spPr>
        <p:txBody>
          <a:bodyPr tIns="45719" bIns="45719">
            <a:noAutofit/>
          </a:bodyPr>
          <a:lstStyle/>
          <a:p>
            <a:pPr/>
          </a:p>
        </p:txBody>
      </p:sp>
      <p:sp>
        <p:nvSpPr>
          <p:cNvPr id="441" name="Body Level One…"/>
          <p:cNvSpPr txBox="1"/>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42"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ableOfContents_6Items">
    <p:spTree>
      <p:nvGrpSpPr>
        <p:cNvPr id="1" name=""/>
        <p:cNvGrpSpPr/>
        <p:nvPr/>
      </p:nvGrpSpPr>
      <p:grpSpPr>
        <a:xfrm>
          <a:off x="0" y="0"/>
          <a:ext cx="0" cy="0"/>
          <a:chOff x="0" y="0"/>
          <a:chExt cx="0" cy="0"/>
        </a:xfrm>
      </p:grpSpPr>
      <p:sp>
        <p:nvSpPr>
          <p:cNvPr id="61" name="Rechteck 2"/>
          <p:cNvSpPr/>
          <p:nvPr/>
        </p:nvSpPr>
        <p:spPr>
          <a:xfrm>
            <a:off x="1661159" y="769608"/>
            <a:ext cx="21061682" cy="12176784"/>
          </a:xfrm>
          <a:prstGeom prst="rect">
            <a:avLst/>
          </a:prstGeom>
          <a:solidFill>
            <a:srgbClr val="F9F9F9"/>
          </a:solidFill>
          <a:ln w="12700">
            <a:miter lim="400000"/>
          </a:ln>
        </p:spPr>
        <p:txBody>
          <a:bodyPr tIns="91439" bIns="91439" anchor="ctr"/>
          <a:lstStyle/>
          <a:p>
            <a:pPr algn="ctr">
              <a:defRPr>
                <a:solidFill>
                  <a:srgbClr val="F9F9F9"/>
                </a:solidFill>
              </a:defRPr>
            </a:pPr>
          </a:p>
        </p:txBody>
      </p:sp>
      <p:sp>
        <p:nvSpPr>
          <p:cNvPr id="89" name="Connection Line"/>
          <p:cNvSpPr/>
          <p:nvPr/>
        </p:nvSpPr>
        <p:spPr>
          <a:xfrm>
            <a:off x="3823566" y="10352010"/>
            <a:ext cx="1289199" cy="1601245"/>
          </a:xfrm>
          <a:custGeom>
            <a:avLst/>
            <a:gdLst/>
            <a:ahLst/>
            <a:cxnLst>
              <a:cxn ang="0">
                <a:pos x="wd2" y="hd2"/>
              </a:cxn>
              <a:cxn ang="5400000">
                <a:pos x="wd2" y="hd2"/>
              </a:cxn>
              <a:cxn ang="10800000">
                <a:pos x="wd2" y="hd2"/>
              </a:cxn>
              <a:cxn ang="16200000">
                <a:pos x="wd2" y="hd2"/>
              </a:cxn>
            </a:cxnLst>
            <a:rect l="0" t="0" r="r" b="b"/>
            <a:pathLst>
              <a:path w="18904" h="21600" fill="norm" stroke="1" extrusionOk="0">
                <a:moveTo>
                  <a:pt x="18904" y="21600"/>
                </a:moveTo>
                <a:cubicBezTo>
                  <a:pt x="3232" y="17619"/>
                  <a:pt x="-2696" y="10419"/>
                  <a:pt x="1121" y="0"/>
                </a:cubicBezTo>
              </a:path>
            </a:pathLst>
          </a:custGeom>
          <a:ln w="152400">
            <a:solidFill>
              <a:schemeClr val="accent1"/>
            </a:solidFill>
            <a:miter/>
          </a:ln>
        </p:spPr>
        <p:txBody>
          <a:bodyPr/>
          <a:lstStyle/>
          <a:p>
            <a:pPr/>
          </a:p>
        </p:txBody>
      </p:sp>
      <p:sp>
        <p:nvSpPr>
          <p:cNvPr id="90" name="Connection Line"/>
          <p:cNvSpPr/>
          <p:nvPr/>
        </p:nvSpPr>
        <p:spPr>
          <a:xfrm>
            <a:off x="4069643" y="6535939"/>
            <a:ext cx="2052044" cy="3466729"/>
          </a:xfrm>
          <a:custGeom>
            <a:avLst/>
            <a:gdLst/>
            <a:ahLst/>
            <a:cxnLst>
              <a:cxn ang="0">
                <a:pos x="wd2" y="hd2"/>
              </a:cxn>
              <a:cxn ang="5400000">
                <a:pos x="wd2" y="hd2"/>
              </a:cxn>
              <a:cxn ang="10800000">
                <a:pos x="wd2" y="hd2"/>
              </a:cxn>
              <a:cxn ang="16200000">
                <a:pos x="wd2" y="hd2"/>
              </a:cxn>
            </a:cxnLst>
            <a:rect l="0" t="0" r="r" b="b"/>
            <a:pathLst>
              <a:path w="16522" h="21600" fill="norm" stroke="1" extrusionOk="0">
                <a:moveTo>
                  <a:pt x="0" y="21600"/>
                </a:moveTo>
                <a:cubicBezTo>
                  <a:pt x="18954" y="16062"/>
                  <a:pt x="21600" y="8862"/>
                  <a:pt x="7938" y="0"/>
                </a:cubicBezTo>
              </a:path>
            </a:pathLst>
          </a:custGeom>
          <a:ln w="152400">
            <a:solidFill>
              <a:schemeClr val="accent1"/>
            </a:solidFill>
            <a:miter/>
          </a:ln>
        </p:spPr>
        <p:txBody>
          <a:bodyPr/>
          <a:lstStyle/>
          <a:p>
            <a:pPr/>
          </a:p>
        </p:txBody>
      </p:sp>
      <p:sp>
        <p:nvSpPr>
          <p:cNvPr id="64" name="Freihandform: Form 18"/>
          <p:cNvSpPr/>
          <p:nvPr/>
        </p:nvSpPr>
        <p:spPr>
          <a:xfrm>
            <a:off x="2562364" y="1511376"/>
            <a:ext cx="3876193" cy="5248950"/>
          </a:xfrm>
          <a:custGeom>
            <a:avLst/>
            <a:gdLst/>
            <a:ahLst/>
            <a:cxnLst>
              <a:cxn ang="0">
                <a:pos x="wd2" y="hd2"/>
              </a:cxn>
              <a:cxn ang="5400000">
                <a:pos x="wd2" y="hd2"/>
              </a:cxn>
              <a:cxn ang="10800000">
                <a:pos x="wd2" y="hd2"/>
              </a:cxn>
              <a:cxn ang="16200000">
                <a:pos x="wd2" y="hd2"/>
              </a:cxn>
            </a:cxnLst>
            <a:rect l="0" t="0" r="r" b="b"/>
            <a:pathLst>
              <a:path w="21600" h="21205" fill="norm" stroke="1" extrusionOk="0">
                <a:moveTo>
                  <a:pt x="0" y="256"/>
                </a:moveTo>
                <a:cubicBezTo>
                  <a:pt x="6164" y="-395"/>
                  <a:pt x="10884" y="203"/>
                  <a:pt x="14484" y="1964"/>
                </a:cubicBezTo>
                <a:cubicBezTo>
                  <a:pt x="18084" y="3725"/>
                  <a:pt x="21390" y="4487"/>
                  <a:pt x="21600" y="10823"/>
                </a:cubicBezTo>
                <a:cubicBezTo>
                  <a:pt x="21324" y="17301"/>
                  <a:pt x="14930" y="19488"/>
                  <a:pt x="12177" y="21205"/>
                </a:cubicBezTo>
              </a:path>
            </a:pathLst>
          </a:custGeom>
          <a:ln w="152400" cap="rnd">
            <a:solidFill>
              <a:schemeClr val="accent1"/>
            </a:solidFill>
            <a:miter/>
            <a:headEnd type="oval"/>
          </a:ln>
        </p:spPr>
        <p:txBody>
          <a:bodyPr tIns="91439" bIns="91439" anchor="ctr"/>
          <a:lstStyle/>
          <a:p>
            <a:pPr algn="ctr"/>
          </a:p>
        </p:txBody>
      </p:sp>
      <p:sp>
        <p:nvSpPr>
          <p:cNvPr id="65" name="Circle"/>
          <p:cNvSpPr/>
          <p:nvPr/>
        </p:nvSpPr>
        <p:spPr>
          <a:xfrm>
            <a:off x="5664611" y="3480064"/>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66" name="02."/>
          <p:cNvSpPr txBox="1"/>
          <p:nvPr>
            <p:ph type="body" sz="quarter" idx="21"/>
          </p:nvPr>
        </p:nvSpPr>
        <p:spPr>
          <a:xfrm>
            <a:off x="5822433" y="3798800"/>
            <a:ext cx="1241310"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02.</a:t>
            </a:r>
          </a:p>
        </p:txBody>
      </p:sp>
      <p:sp>
        <p:nvSpPr>
          <p:cNvPr id="67" name="Circle"/>
          <p:cNvSpPr/>
          <p:nvPr/>
        </p:nvSpPr>
        <p:spPr>
          <a:xfrm>
            <a:off x="4309240" y="1407822"/>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68" name="01."/>
          <p:cNvSpPr txBox="1"/>
          <p:nvPr>
            <p:ph type="body" sz="quarter" idx="22"/>
          </p:nvPr>
        </p:nvSpPr>
        <p:spPr>
          <a:xfrm>
            <a:off x="4495259" y="1726558"/>
            <a:ext cx="118491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69" name="Textfeld 10"/>
          <p:cNvSpPr txBox="1"/>
          <p:nvPr>
            <p:ph type="body" sz="quarter" idx="23"/>
          </p:nvPr>
        </p:nvSpPr>
        <p:spPr>
          <a:xfrm>
            <a:off x="7433129" y="1537862"/>
            <a:ext cx="11297208"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70" name="Circle"/>
          <p:cNvSpPr/>
          <p:nvPr/>
        </p:nvSpPr>
        <p:spPr>
          <a:xfrm>
            <a:off x="4309240" y="5420176"/>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71" name="03."/>
          <p:cNvSpPr txBox="1"/>
          <p:nvPr>
            <p:ph type="body" sz="quarter" idx="24"/>
          </p:nvPr>
        </p:nvSpPr>
        <p:spPr>
          <a:xfrm>
            <a:off x="4483746" y="5738912"/>
            <a:ext cx="1207941"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03.</a:t>
            </a:r>
          </a:p>
        </p:txBody>
      </p:sp>
      <p:sp>
        <p:nvSpPr>
          <p:cNvPr id="72" name="Circle"/>
          <p:cNvSpPr/>
          <p:nvPr/>
        </p:nvSpPr>
        <p:spPr>
          <a:xfrm>
            <a:off x="5328992" y="7555705"/>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73" name="04."/>
          <p:cNvSpPr txBox="1"/>
          <p:nvPr>
            <p:ph type="body" sz="quarter" idx="25"/>
          </p:nvPr>
        </p:nvSpPr>
        <p:spPr>
          <a:xfrm>
            <a:off x="5450477" y="7874441"/>
            <a:ext cx="1313983"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04.</a:t>
            </a:r>
          </a:p>
        </p:txBody>
      </p:sp>
      <p:sp>
        <p:nvSpPr>
          <p:cNvPr id="74" name="Circle"/>
          <p:cNvSpPr/>
          <p:nvPr/>
        </p:nvSpPr>
        <p:spPr>
          <a:xfrm>
            <a:off x="3338123" y="9113794"/>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75" name="05."/>
          <p:cNvSpPr txBox="1"/>
          <p:nvPr/>
        </p:nvSpPr>
        <p:spPr>
          <a:xfrm>
            <a:off x="3459608" y="9432530"/>
            <a:ext cx="1313984" cy="9194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z="4800">
                <a:solidFill>
                  <a:srgbClr val="F9F9F9"/>
                </a:solidFill>
                <a:latin typeface="Oswald"/>
                <a:ea typeface="Oswald"/>
                <a:cs typeface="Oswald"/>
                <a:sym typeface="Oswald"/>
              </a:defRPr>
            </a:lvl1pPr>
          </a:lstStyle>
          <a:p>
            <a:pPr/>
            <a:r>
              <a:t>05.</a:t>
            </a:r>
          </a:p>
        </p:txBody>
      </p:sp>
      <p:sp>
        <p:nvSpPr>
          <p:cNvPr id="76" name="Circle"/>
          <p:cNvSpPr/>
          <p:nvPr/>
        </p:nvSpPr>
        <p:spPr>
          <a:xfrm>
            <a:off x="4490823" y="10998601"/>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77" name="06."/>
          <p:cNvSpPr txBox="1"/>
          <p:nvPr/>
        </p:nvSpPr>
        <p:spPr>
          <a:xfrm>
            <a:off x="4612308" y="11317338"/>
            <a:ext cx="1313983" cy="9194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z="4800">
                <a:solidFill>
                  <a:srgbClr val="F9F9F9"/>
                </a:solidFill>
                <a:latin typeface="Oswald"/>
                <a:ea typeface="Oswald"/>
                <a:cs typeface="Oswald"/>
                <a:sym typeface="Oswald"/>
              </a:defRPr>
            </a:lvl1pPr>
          </a:lstStyle>
          <a:p>
            <a:pPr/>
            <a:r>
              <a:t>06.</a:t>
            </a:r>
          </a:p>
        </p:txBody>
      </p:sp>
      <p:sp>
        <p:nvSpPr>
          <p:cNvPr id="78" name="Textfeld 10"/>
          <p:cNvSpPr txBox="1"/>
          <p:nvPr/>
        </p:nvSpPr>
        <p:spPr>
          <a:xfrm>
            <a:off x="8310766" y="3610104"/>
            <a:ext cx="11297208" cy="1296873"/>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a:r>
              <a:t>Lorem ipsum dolor sit amet, consetetur sadipscing elitr, sed diam nonumy eirmod tempor invidunt ut</a:t>
            </a:r>
          </a:p>
        </p:txBody>
      </p:sp>
      <p:sp>
        <p:nvSpPr>
          <p:cNvPr id="79" name="Textfeld 10"/>
          <p:cNvSpPr txBox="1"/>
          <p:nvPr/>
        </p:nvSpPr>
        <p:spPr>
          <a:xfrm>
            <a:off x="7023959" y="5550216"/>
            <a:ext cx="11297208" cy="1296873"/>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a:r>
              <a:t>Lorem ipsum dolor sit amet, consetetur sadipscing elitr, sed diam nonumy eirmod tempor invidunt ut</a:t>
            </a:r>
          </a:p>
        </p:txBody>
      </p:sp>
      <p:sp>
        <p:nvSpPr>
          <p:cNvPr id="80" name="Textfeld 10"/>
          <p:cNvSpPr txBox="1"/>
          <p:nvPr/>
        </p:nvSpPr>
        <p:spPr>
          <a:xfrm>
            <a:off x="7982022" y="7627313"/>
            <a:ext cx="11297208" cy="1296872"/>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a:r>
              <a:t>Lorem ipsum dolor sit amet, consetetur sadipscing elitr, sed diam nonumy eirmod tempor invidunt ut</a:t>
            </a:r>
          </a:p>
        </p:txBody>
      </p:sp>
      <p:sp>
        <p:nvSpPr>
          <p:cNvPr id="81" name="Textfeld 10"/>
          <p:cNvSpPr txBox="1"/>
          <p:nvPr/>
        </p:nvSpPr>
        <p:spPr>
          <a:xfrm>
            <a:off x="5803494" y="9243834"/>
            <a:ext cx="11297208" cy="1296872"/>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a:r>
              <a:t>Lorem ipsum dolor sit amet, consetetur sadipscing elitr, sed diam nonumy eirmod tempor invidunt ut</a:t>
            </a:r>
          </a:p>
        </p:txBody>
      </p:sp>
      <p:sp>
        <p:nvSpPr>
          <p:cNvPr id="82" name="Textfeld 10"/>
          <p:cNvSpPr txBox="1"/>
          <p:nvPr/>
        </p:nvSpPr>
        <p:spPr>
          <a:xfrm>
            <a:off x="7244108" y="11128641"/>
            <a:ext cx="11297209" cy="1296873"/>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a:r>
              <a:t>Lorem ipsum dolor sit amet, consetetur sadipscing elitr, sed diam nonumy eirmod tempor invidunt ut</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ableOfContents_3Items">
    <p:spTree>
      <p:nvGrpSpPr>
        <p:cNvPr id="1" name=""/>
        <p:cNvGrpSpPr/>
        <p:nvPr/>
      </p:nvGrpSpPr>
      <p:grpSpPr>
        <a:xfrm>
          <a:off x="0" y="0"/>
          <a:ext cx="0" cy="0"/>
          <a:chOff x="0" y="0"/>
          <a:chExt cx="0" cy="0"/>
        </a:xfrm>
      </p:grpSpPr>
      <p:sp>
        <p:nvSpPr>
          <p:cNvPr id="92" name="Rechteck 2"/>
          <p:cNvSpPr/>
          <p:nvPr/>
        </p:nvSpPr>
        <p:spPr>
          <a:xfrm>
            <a:off x="1661159" y="769608"/>
            <a:ext cx="21061682" cy="12176784"/>
          </a:xfrm>
          <a:prstGeom prst="rect">
            <a:avLst/>
          </a:prstGeom>
          <a:solidFill>
            <a:srgbClr val="F9F9F9"/>
          </a:solidFill>
          <a:ln w="12700">
            <a:miter lim="400000"/>
          </a:ln>
        </p:spPr>
        <p:txBody>
          <a:bodyPr tIns="91439" bIns="91439" anchor="ctr"/>
          <a:lstStyle/>
          <a:p>
            <a:pPr algn="ctr">
              <a:defRPr>
                <a:solidFill>
                  <a:srgbClr val="F9F9F9"/>
                </a:solidFill>
              </a:defRPr>
            </a:pPr>
          </a:p>
        </p:txBody>
      </p:sp>
      <p:sp>
        <p:nvSpPr>
          <p:cNvPr id="110" name="Connection Line"/>
          <p:cNvSpPr/>
          <p:nvPr/>
        </p:nvSpPr>
        <p:spPr>
          <a:xfrm>
            <a:off x="5480534" y="6769364"/>
            <a:ext cx="1174808" cy="3309244"/>
          </a:xfrm>
          <a:custGeom>
            <a:avLst/>
            <a:gdLst/>
            <a:ahLst/>
            <a:cxnLst>
              <a:cxn ang="0">
                <a:pos x="wd2" y="hd2"/>
              </a:cxn>
              <a:cxn ang="5400000">
                <a:pos x="wd2" y="hd2"/>
              </a:cxn>
              <a:cxn ang="10800000">
                <a:pos x="wd2" y="hd2"/>
              </a:cxn>
              <a:cxn ang="16200000">
                <a:pos x="wd2" y="hd2"/>
              </a:cxn>
            </a:cxnLst>
            <a:rect l="0" t="0" r="r" b="b"/>
            <a:pathLst>
              <a:path w="16618" h="21600" fill="norm" stroke="1" extrusionOk="0">
                <a:moveTo>
                  <a:pt x="16618" y="21600"/>
                </a:moveTo>
                <a:cubicBezTo>
                  <a:pt x="-2025" y="16040"/>
                  <a:pt x="-4982" y="8840"/>
                  <a:pt x="7748" y="0"/>
                </a:cubicBezTo>
              </a:path>
            </a:pathLst>
          </a:custGeom>
          <a:ln w="152400">
            <a:solidFill>
              <a:schemeClr val="accent1"/>
            </a:solidFill>
            <a:miter/>
          </a:ln>
        </p:spPr>
        <p:txBody>
          <a:bodyPr/>
          <a:lstStyle/>
          <a:p>
            <a:pPr/>
          </a:p>
        </p:txBody>
      </p:sp>
      <p:sp>
        <p:nvSpPr>
          <p:cNvPr id="94" name="Freihandform: Form 18"/>
          <p:cNvSpPr/>
          <p:nvPr/>
        </p:nvSpPr>
        <p:spPr>
          <a:xfrm rot="21138505">
            <a:off x="4448567" y="1746582"/>
            <a:ext cx="2636100" cy="4620705"/>
          </a:xfrm>
          <a:custGeom>
            <a:avLst/>
            <a:gdLst/>
            <a:ahLst/>
            <a:cxnLst>
              <a:cxn ang="0">
                <a:pos x="wd2" y="hd2"/>
              </a:cxn>
              <a:cxn ang="5400000">
                <a:pos x="wd2" y="hd2"/>
              </a:cxn>
              <a:cxn ang="10800000">
                <a:pos x="wd2" y="hd2"/>
              </a:cxn>
              <a:cxn ang="16200000">
                <a:pos x="wd2" y="hd2"/>
              </a:cxn>
            </a:cxnLst>
            <a:rect l="0" t="0" r="r" b="b"/>
            <a:pathLst>
              <a:path w="20502" h="21185" fill="norm" stroke="1" extrusionOk="0">
                <a:moveTo>
                  <a:pt x="0" y="1034"/>
                </a:moveTo>
                <a:cubicBezTo>
                  <a:pt x="4682" y="-415"/>
                  <a:pt x="9483" y="-251"/>
                  <a:pt x="12863" y="971"/>
                </a:cubicBezTo>
                <a:cubicBezTo>
                  <a:pt x="16242" y="2193"/>
                  <a:pt x="20068" y="4680"/>
                  <a:pt x="20279" y="8367"/>
                </a:cubicBezTo>
                <a:cubicBezTo>
                  <a:pt x="21600" y="16276"/>
                  <a:pt x="16865" y="18284"/>
                  <a:pt x="11256" y="21185"/>
                </a:cubicBezTo>
              </a:path>
            </a:pathLst>
          </a:custGeom>
          <a:ln w="152400" cap="rnd">
            <a:solidFill>
              <a:schemeClr val="accent1"/>
            </a:solidFill>
            <a:miter/>
            <a:headEnd type="oval"/>
          </a:ln>
        </p:spPr>
        <p:txBody>
          <a:bodyPr tIns="91439" bIns="91439" anchor="ctr"/>
          <a:lstStyle/>
          <a:p>
            <a:pPr algn="ctr"/>
          </a:p>
        </p:txBody>
      </p:sp>
      <p:sp>
        <p:nvSpPr>
          <p:cNvPr id="95" name="Circle"/>
          <p:cNvSpPr/>
          <p:nvPr/>
        </p:nvSpPr>
        <p:spPr>
          <a:xfrm>
            <a:off x="6311814" y="2880074"/>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96" name="01."/>
          <p:cNvSpPr txBox="1"/>
          <p:nvPr>
            <p:ph type="body" sz="quarter" idx="21"/>
          </p:nvPr>
        </p:nvSpPr>
        <p:spPr>
          <a:xfrm>
            <a:off x="6425608" y="3198809"/>
            <a:ext cx="1329364"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97" name="Textfeld 10"/>
          <p:cNvSpPr txBox="1"/>
          <p:nvPr>
            <p:ph type="body" sz="quarter" idx="22"/>
          </p:nvPr>
        </p:nvSpPr>
        <p:spPr>
          <a:xfrm>
            <a:off x="8738682" y="3005989"/>
            <a:ext cx="11424234"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98" name="Circle"/>
          <p:cNvSpPr/>
          <p:nvPr/>
        </p:nvSpPr>
        <p:spPr>
          <a:xfrm>
            <a:off x="6311814" y="9422176"/>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99" name="03."/>
          <p:cNvSpPr txBox="1"/>
          <p:nvPr>
            <p:ph type="body" sz="quarter" idx="23"/>
          </p:nvPr>
        </p:nvSpPr>
        <p:spPr>
          <a:xfrm>
            <a:off x="6490413" y="9740912"/>
            <a:ext cx="119975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03.</a:t>
            </a:r>
          </a:p>
        </p:txBody>
      </p:sp>
      <p:sp>
        <p:nvSpPr>
          <p:cNvPr id="100" name="Textfeld 11"/>
          <p:cNvSpPr txBox="1"/>
          <p:nvPr>
            <p:ph type="body" sz="quarter" idx="24"/>
          </p:nvPr>
        </p:nvSpPr>
        <p:spPr>
          <a:xfrm>
            <a:off x="8738682" y="9552216"/>
            <a:ext cx="11424234"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101" name="Circle"/>
          <p:cNvSpPr/>
          <p:nvPr/>
        </p:nvSpPr>
        <p:spPr>
          <a:xfrm>
            <a:off x="4968222" y="6079523"/>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102" name="02."/>
          <p:cNvSpPr txBox="1"/>
          <p:nvPr>
            <p:ph type="body" sz="quarter" idx="25"/>
          </p:nvPr>
        </p:nvSpPr>
        <p:spPr>
          <a:xfrm>
            <a:off x="5138411" y="6398259"/>
            <a:ext cx="121657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02.</a:t>
            </a:r>
          </a:p>
        </p:txBody>
      </p:sp>
      <p:sp>
        <p:nvSpPr>
          <p:cNvPr id="103" name="Textfeld 9"/>
          <p:cNvSpPr txBox="1"/>
          <p:nvPr>
            <p:ph type="body" sz="quarter" idx="26"/>
          </p:nvPr>
        </p:nvSpPr>
        <p:spPr>
          <a:xfrm>
            <a:off x="7395090" y="6209564"/>
            <a:ext cx="11424235" cy="1296872"/>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
    <p:bg>
      <p:bgPr>
        <a:solidFill>
          <a:srgbClr val="F9F9F9"/>
        </a:solidFill>
      </p:bgPr>
    </p:bg>
    <p:spTree>
      <p:nvGrpSpPr>
        <p:cNvPr id="1" name=""/>
        <p:cNvGrpSpPr/>
        <p:nvPr/>
      </p:nvGrpSpPr>
      <p:grpSpPr>
        <a:xfrm>
          <a:off x="0" y="0"/>
          <a:ext cx="0" cy="0"/>
          <a:chOff x="0" y="0"/>
          <a:chExt cx="0" cy="0"/>
        </a:xfrm>
      </p:grpSpPr>
      <p:sp>
        <p:nvSpPr>
          <p:cNvPr id="112" name="Circle"/>
          <p:cNvSpPr/>
          <p:nvPr/>
        </p:nvSpPr>
        <p:spPr>
          <a:xfrm>
            <a:off x="10683240" y="7649691"/>
            <a:ext cx="3017521" cy="3017522"/>
          </a:xfrm>
          <a:prstGeom prst="ellipse">
            <a:avLst/>
          </a:prstGeom>
          <a:solidFill>
            <a:schemeClr val="accent1"/>
          </a:solidFill>
          <a:ln w="12700">
            <a:miter lim="400000"/>
          </a:ln>
        </p:spPr>
        <p:txBody>
          <a:bodyPr tIns="91439" bIns="91439" anchor="ctr"/>
          <a:lstStyle/>
          <a:p>
            <a:pPr algn="ctr">
              <a:defRPr sz="8000">
                <a:solidFill>
                  <a:srgbClr val="F9F9F9"/>
                </a:solidFill>
                <a:latin typeface="Oswald"/>
                <a:ea typeface="Oswald"/>
                <a:cs typeface="Oswald"/>
                <a:sym typeface="Oswald"/>
              </a:defRPr>
            </a:pPr>
          </a:p>
        </p:txBody>
      </p:sp>
      <p:sp>
        <p:nvSpPr>
          <p:cNvPr id="113" name="01."/>
          <p:cNvSpPr txBox="1"/>
          <p:nvPr>
            <p:ph type="body" sz="quarter" idx="21"/>
          </p:nvPr>
        </p:nvSpPr>
        <p:spPr>
          <a:xfrm>
            <a:off x="11216585" y="8457411"/>
            <a:ext cx="1950829" cy="1402081"/>
          </a:xfrm>
          <a:prstGeom prst="rect">
            <a:avLst/>
          </a:prstGeom>
        </p:spPr>
        <p:txBody>
          <a:bodyPr anchor="ctr">
            <a:spAutoFit/>
          </a:bodyPr>
          <a:lstStyle>
            <a:lvl1pPr marL="0" indent="0" algn="ctr">
              <a:lnSpc>
                <a:spcPct val="100000"/>
              </a:lnSpc>
              <a:spcBef>
                <a:spcPts val="0"/>
              </a:spcBef>
              <a:buSzTx/>
              <a:buFontTx/>
              <a:buNone/>
              <a:defRPr sz="8000">
                <a:solidFill>
                  <a:srgbClr val="F9F9F9"/>
                </a:solidFill>
                <a:latin typeface="Oswald"/>
                <a:ea typeface="Oswald"/>
                <a:cs typeface="Oswald"/>
                <a:sym typeface="Oswald"/>
              </a:defRPr>
            </a:lvl1pPr>
          </a:lstStyle>
          <a:p>
            <a:pPr/>
            <a:r>
              <a:t>01.</a:t>
            </a:r>
          </a:p>
        </p:txBody>
      </p:sp>
      <p:sp>
        <p:nvSpPr>
          <p:cNvPr id="114" name="Textfeld 7"/>
          <p:cNvSpPr txBox="1"/>
          <p:nvPr>
            <p:ph type="body" sz="quarter" idx="22"/>
          </p:nvPr>
        </p:nvSpPr>
        <p:spPr>
          <a:xfrm>
            <a:off x="3749040" y="3361758"/>
            <a:ext cx="16885920" cy="2957831"/>
          </a:xfrm>
          <a:prstGeom prst="rect">
            <a:avLst/>
          </a:prstGeom>
        </p:spPr>
        <p:txBody>
          <a:bodyPr anchor="b">
            <a:spAutoFit/>
          </a:bodyPr>
          <a:lstStyle>
            <a:lvl1pPr marL="0" indent="0" algn="ctr">
              <a:spcBef>
                <a:spcPts val="0"/>
              </a:spcBef>
              <a:buSzTx/>
              <a:buFontTx/>
              <a:buNone/>
              <a:defRPr spc="-384" sz="9600">
                <a:latin typeface="Oswald"/>
                <a:ea typeface="Oswald"/>
                <a:cs typeface="Oswald"/>
                <a:sym typeface="Oswald"/>
              </a:defRPr>
            </a:lvl1pPr>
          </a:lstStyle>
          <a:p>
            <a:pPr/>
            <a:r>
              <a:t>Subtitle - Lorem ipsum dolor sit amet, consetetur</a:t>
            </a:r>
          </a:p>
        </p:txBody>
      </p:sp>
      <p:sp>
        <p:nvSpPr>
          <p:cNvPr id="115" name="Rechteck 8"/>
          <p:cNvSpPr/>
          <p:nvPr/>
        </p:nvSpPr>
        <p:spPr>
          <a:xfrm>
            <a:off x="0" y="0"/>
            <a:ext cx="2240280" cy="13716000"/>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116" name="Rechteck 10"/>
          <p:cNvSpPr/>
          <p:nvPr/>
        </p:nvSpPr>
        <p:spPr>
          <a:xfrm>
            <a:off x="22143719" y="0"/>
            <a:ext cx="2240281" cy="13716000"/>
          </a:xfrm>
          <a:prstGeom prst="rect">
            <a:avLst/>
          </a:prstGeom>
          <a:solidFill>
            <a:schemeClr val="accent4"/>
          </a:solidFill>
          <a:ln w="12700">
            <a:miter lim="400000"/>
          </a:ln>
        </p:spPr>
        <p:txBody>
          <a:bodyPr tIns="91439" bIns="91439" anchor="ctr"/>
          <a:lstStyle/>
          <a:p>
            <a:pPr algn="ctr">
              <a:defRPr>
                <a:solidFill>
                  <a:srgbClr val="F9F9F9"/>
                </a:solidFill>
              </a:defRPr>
            </a:pPr>
          </a:p>
        </p:txBody>
      </p:sp>
      <p:pic>
        <p:nvPicPr>
          <p:cNvPr id="117" name="Picture 2" descr="Picture 2"/>
          <p:cNvPicPr>
            <a:picLocks noChangeAspect="1"/>
          </p:cNvPicPr>
          <p:nvPr/>
        </p:nvPicPr>
        <p:blipFill>
          <a:blip r:embed="rId2">
            <a:extLst/>
          </a:blip>
          <a:srcRect l="0" t="21565" r="20333" b="0"/>
          <a:stretch>
            <a:fillRect/>
          </a:stretch>
        </p:blipFill>
        <p:spPr>
          <a:xfrm>
            <a:off x="22294360" y="150825"/>
            <a:ext cx="1939001" cy="1500689"/>
          </a:xfrm>
          <a:prstGeom prst="rect">
            <a:avLst/>
          </a:prstGeom>
          <a:ln w="12700">
            <a:miter lim="400000"/>
          </a:ln>
        </p:spPr>
      </p:pic>
      <p:sp>
        <p:nvSpPr>
          <p:cNvPr id="118" name="Textfeld 3"/>
          <p:cNvSpPr txBox="1"/>
          <p:nvPr/>
        </p:nvSpPr>
        <p:spPr>
          <a:xfrm>
            <a:off x="8893234" y="6360160"/>
            <a:ext cx="6597532" cy="995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144">
                <a:latin typeface="Sriracha"/>
                <a:ea typeface="Sriracha"/>
                <a:cs typeface="Sriracha"/>
                <a:sym typeface="Sriracha"/>
              </a:defRPr>
            </a:lvl1pPr>
          </a:lstStyle>
          <a:p>
            <a:pPr/>
            <a:r>
              <a:t>xxxxxxxxxxxxxxxxxxxxxxxx</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2">
    <p:spTree>
      <p:nvGrpSpPr>
        <p:cNvPr id="1" name=""/>
        <p:cNvGrpSpPr/>
        <p:nvPr/>
      </p:nvGrpSpPr>
      <p:grpSpPr>
        <a:xfrm>
          <a:off x="0" y="0"/>
          <a:ext cx="0" cy="0"/>
          <a:chOff x="0" y="0"/>
          <a:chExt cx="0" cy="0"/>
        </a:xfrm>
      </p:grpSpPr>
      <p:sp>
        <p:nvSpPr>
          <p:cNvPr id="126" name="Circle"/>
          <p:cNvSpPr/>
          <p:nvPr/>
        </p:nvSpPr>
        <p:spPr>
          <a:xfrm>
            <a:off x="10683240" y="7649691"/>
            <a:ext cx="3017521" cy="3017522"/>
          </a:xfrm>
          <a:prstGeom prst="ellipse">
            <a:avLst/>
          </a:prstGeom>
          <a:solidFill>
            <a:schemeClr val="accent1"/>
          </a:solidFill>
          <a:ln w="12700">
            <a:miter lim="400000"/>
          </a:ln>
        </p:spPr>
        <p:txBody>
          <a:bodyPr tIns="91439" bIns="91439" anchor="ctr"/>
          <a:lstStyle/>
          <a:p>
            <a:pPr algn="ctr">
              <a:defRPr sz="8000">
                <a:solidFill>
                  <a:srgbClr val="F9F9F9"/>
                </a:solidFill>
                <a:latin typeface="Oswald"/>
                <a:ea typeface="Oswald"/>
                <a:cs typeface="Oswald"/>
                <a:sym typeface="Oswald"/>
              </a:defRPr>
            </a:pPr>
          </a:p>
        </p:txBody>
      </p:sp>
      <p:sp>
        <p:nvSpPr>
          <p:cNvPr id="127" name="01."/>
          <p:cNvSpPr txBox="1"/>
          <p:nvPr>
            <p:ph type="body" sz="quarter" idx="21"/>
          </p:nvPr>
        </p:nvSpPr>
        <p:spPr>
          <a:xfrm>
            <a:off x="11216585" y="8457411"/>
            <a:ext cx="1950829" cy="1402081"/>
          </a:xfrm>
          <a:prstGeom prst="rect">
            <a:avLst/>
          </a:prstGeom>
        </p:spPr>
        <p:txBody>
          <a:bodyPr anchor="ctr">
            <a:noAutofit/>
          </a:bodyPr>
          <a:lstStyle>
            <a:lvl1pPr marL="0" indent="0" algn="ctr">
              <a:lnSpc>
                <a:spcPct val="100000"/>
              </a:lnSpc>
              <a:spcBef>
                <a:spcPts val="0"/>
              </a:spcBef>
              <a:buSzTx/>
              <a:buFontTx/>
              <a:buNone/>
              <a:defRPr sz="8000">
                <a:solidFill>
                  <a:srgbClr val="F9F9F9"/>
                </a:solidFill>
                <a:latin typeface="Oswald"/>
                <a:ea typeface="Oswald"/>
                <a:cs typeface="Oswald"/>
                <a:sym typeface="Oswald"/>
              </a:defRPr>
            </a:lvl1pPr>
          </a:lstStyle>
          <a:p>
            <a:pPr/>
            <a:r>
              <a:t>01.</a:t>
            </a:r>
          </a:p>
        </p:txBody>
      </p:sp>
      <p:sp>
        <p:nvSpPr>
          <p:cNvPr id="128" name="Textfeld 7"/>
          <p:cNvSpPr txBox="1"/>
          <p:nvPr>
            <p:ph type="body" sz="quarter" idx="22"/>
          </p:nvPr>
        </p:nvSpPr>
        <p:spPr>
          <a:xfrm>
            <a:off x="3749040" y="3361758"/>
            <a:ext cx="16885920" cy="2957831"/>
          </a:xfrm>
          <a:prstGeom prst="rect">
            <a:avLst/>
          </a:prstGeom>
        </p:spPr>
        <p:txBody>
          <a:bodyPr anchor="b">
            <a:spAutoFit/>
          </a:bodyPr>
          <a:lstStyle>
            <a:lvl1pPr marL="0" indent="0" algn="ctr">
              <a:spcBef>
                <a:spcPts val="0"/>
              </a:spcBef>
              <a:buSzTx/>
              <a:buFontTx/>
              <a:buNone/>
              <a:defRPr spc="-384" sz="9600">
                <a:solidFill>
                  <a:srgbClr val="FFFFFF"/>
                </a:solidFill>
                <a:latin typeface="Oswald"/>
                <a:ea typeface="Oswald"/>
                <a:cs typeface="Oswald"/>
                <a:sym typeface="Oswald"/>
              </a:defRPr>
            </a:lvl1pPr>
          </a:lstStyle>
          <a:p>
            <a:pPr/>
            <a:r>
              <a:t>Subtitle - Lorem ipsum dolor sit amet, consetetur</a:t>
            </a:r>
          </a:p>
        </p:txBody>
      </p:sp>
      <p:pic>
        <p:nvPicPr>
          <p:cNvPr id="129" name="Picture 2" descr="Picture 2"/>
          <p:cNvPicPr>
            <a:picLocks noChangeAspect="1"/>
          </p:cNvPicPr>
          <p:nvPr/>
        </p:nvPicPr>
        <p:blipFill>
          <a:blip r:embed="rId2">
            <a:extLst/>
          </a:blip>
          <a:srcRect l="0" t="21565" r="20333" b="0"/>
          <a:stretch>
            <a:fillRect/>
          </a:stretch>
        </p:blipFill>
        <p:spPr>
          <a:xfrm>
            <a:off x="22294360" y="150825"/>
            <a:ext cx="1939001" cy="1500689"/>
          </a:xfrm>
          <a:prstGeom prst="rect">
            <a:avLst/>
          </a:prstGeom>
          <a:ln w="12700">
            <a:miter lim="400000"/>
          </a:ln>
        </p:spPr>
      </p:pic>
      <p:sp>
        <p:nvSpPr>
          <p:cNvPr id="130" name="Textfeld 3"/>
          <p:cNvSpPr txBox="1"/>
          <p:nvPr/>
        </p:nvSpPr>
        <p:spPr>
          <a:xfrm>
            <a:off x="8893234" y="6360160"/>
            <a:ext cx="6597532" cy="995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144">
                <a:solidFill>
                  <a:srgbClr val="FFFFFF"/>
                </a:solidFill>
                <a:latin typeface="Sriracha"/>
                <a:ea typeface="Sriracha"/>
                <a:cs typeface="Sriracha"/>
                <a:sym typeface="Sriracha"/>
              </a:defRPr>
            </a:lvl1pPr>
          </a:lstStyle>
          <a:p>
            <a:pPr/>
            <a:r>
              <a:t>xxxxxxxxxxxxxxxxxxxxxxxx</a:t>
            </a: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Blank">
    <p:spTree>
      <p:nvGrpSpPr>
        <p:cNvPr id="1" name=""/>
        <p:cNvGrpSpPr/>
        <p:nvPr/>
      </p:nvGrpSpPr>
      <p:grpSpPr>
        <a:xfrm>
          <a:off x="0" y="0"/>
          <a:ext cx="0" cy="0"/>
          <a:chOff x="0" y="0"/>
          <a:chExt cx="0" cy="0"/>
        </a:xfrm>
      </p:grpSpPr>
      <p:pic>
        <p:nvPicPr>
          <p:cNvPr id="138" name="Picture 2" descr="Picture 2"/>
          <p:cNvPicPr>
            <a:picLocks noChangeAspect="1"/>
          </p:cNvPicPr>
          <p:nvPr/>
        </p:nvPicPr>
        <p:blipFill>
          <a:blip r:embed="rId2">
            <a:extLst/>
          </a:blip>
          <a:srcRect l="0" t="21565" r="20333" b="0"/>
          <a:stretch>
            <a:fillRect/>
          </a:stretch>
        </p:blipFill>
        <p:spPr>
          <a:xfrm>
            <a:off x="22294360" y="150825"/>
            <a:ext cx="1939001" cy="1500689"/>
          </a:xfrm>
          <a:prstGeom prst="rect">
            <a:avLst/>
          </a:prstGeom>
          <a:ln w="12700">
            <a:miter lim="400000"/>
          </a:ln>
        </p:spPr>
      </p:pic>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NoPage">
    <p:spTree>
      <p:nvGrpSpPr>
        <p:cNvPr id="1" name=""/>
        <p:cNvGrpSpPr/>
        <p:nvPr/>
      </p:nvGrpSpPr>
      <p:grpSpPr>
        <a:xfrm>
          <a:off x="0" y="0"/>
          <a:ext cx="0" cy="0"/>
          <a:chOff x="0" y="0"/>
          <a:chExt cx="0" cy="0"/>
        </a:xfrm>
      </p:grpSpPr>
      <p:sp>
        <p:nvSpPr>
          <p:cNvPr id="146" name="Rechteck: diagonal liegende Ecken abgeschnitten 4"/>
          <p:cNvSpPr/>
          <p:nvPr/>
        </p:nvSpPr>
        <p:spPr>
          <a:xfrm>
            <a:off x="767149" y="679139"/>
            <a:ext cx="22849701"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sp>
        <p:nvSpPr>
          <p:cNvPr id="147"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1"/>
          </p:nvPr>
        </p:nvSpPr>
        <p:spPr>
          <a:xfrm>
            <a:off x="2039990" y="1821419"/>
            <a:ext cx="20304020" cy="10610948"/>
          </a:xfrm>
          <a:prstGeom prst="rect">
            <a:avLst/>
          </a:prstGeom>
          <a:ln w="12700"/>
        </p:spPr>
        <p:txBody>
          <a:bodyPr>
            <a:noAutofit/>
          </a:bodyPr>
          <a:lstStyle>
            <a:lvl1pPr marL="0" indent="0" algn="just">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 Id="rId32" Type="http://schemas.openxmlformats.org/officeDocument/2006/relationships/slideLayout" Target="../slideLayouts/slideLayout29.xml"/><Relationship Id="rId33" Type="http://schemas.openxmlformats.org/officeDocument/2006/relationships/slideLayout" Target="../slideLayouts/slideLayout30.xml"/><Relationship Id="rId34" Type="http://schemas.openxmlformats.org/officeDocument/2006/relationships/slideLayout" Target="../slideLayouts/slideLayout31.xml"/><Relationship Id="rId35" Type="http://schemas.openxmlformats.org/officeDocument/2006/relationships/slideLayout" Target="../slideLayouts/slideLayout32.xml"/><Relationship Id="rId36"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4"/>
        </a:solidFill>
      </p:bgPr>
    </p:bg>
    <p:spTree>
      <p:nvGrpSpPr>
        <p:cNvPr id="1" name=""/>
        <p:cNvGrpSpPr/>
        <p:nvPr/>
      </p:nvGrpSpPr>
      <p:grpSpPr>
        <a:xfrm>
          <a:off x="0" y="0"/>
          <a:ext cx="0" cy="0"/>
          <a:chOff x="0" y="0"/>
          <a:chExt cx="0" cy="0"/>
        </a:xfrm>
      </p:grpSpPr>
      <p:sp>
        <p:nvSpPr>
          <p:cNvPr id="2" name="Ellipse 18"/>
          <p:cNvSpPr/>
          <p:nvPr/>
        </p:nvSpPr>
        <p:spPr>
          <a:xfrm>
            <a:off x="-18748744" y="-3449998"/>
            <a:ext cx="42385984" cy="37497488"/>
          </a:xfrm>
          <a:prstGeom prst="ellipse">
            <a:avLst/>
          </a:prstGeom>
          <a:solidFill>
            <a:srgbClr val="F9F9F9"/>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pic>
        <p:nvPicPr>
          <p:cNvPr id="3" name="Grafik 8" descr="Grafik 8"/>
          <p:cNvPicPr>
            <a:picLocks noChangeAspect="1"/>
          </p:cNvPicPr>
          <p:nvPr/>
        </p:nvPicPr>
        <p:blipFill>
          <a:blip r:embed="rId2">
            <a:extLst/>
          </a:blip>
          <a:stretch>
            <a:fillRect/>
          </a:stretch>
        </p:blipFill>
        <p:spPr>
          <a:xfrm>
            <a:off x="2089145" y="3129278"/>
            <a:ext cx="14837014" cy="5882644"/>
          </a:xfrm>
          <a:prstGeom prst="rect">
            <a:avLst/>
          </a:prstGeom>
          <a:ln w="12700">
            <a:miter lim="400000"/>
          </a:ln>
        </p:spPr>
      </p:pic>
      <p:pic>
        <p:nvPicPr>
          <p:cNvPr id="4" name="Picture 2" descr="Picture 2"/>
          <p:cNvPicPr>
            <a:picLocks noChangeAspect="1"/>
          </p:cNvPicPr>
          <p:nvPr/>
        </p:nvPicPr>
        <p:blipFill>
          <a:blip r:embed="rId3">
            <a:extLst/>
          </a:blip>
          <a:srcRect l="0" t="21565" r="20333" b="0"/>
          <a:stretch>
            <a:fillRect/>
          </a:stretch>
        </p:blipFill>
        <p:spPr>
          <a:xfrm>
            <a:off x="20171120" y="549877"/>
            <a:ext cx="3628681" cy="2808419"/>
          </a:xfrm>
          <a:prstGeom prst="rect">
            <a:avLst/>
          </a:prstGeom>
          <a:ln w="12700">
            <a:miter lim="400000"/>
          </a:ln>
        </p:spPr>
      </p:pic>
      <p:sp>
        <p:nvSpPr>
          <p:cNvPr id="5" name="Textfeld 3"/>
          <p:cNvSpPr txBox="1"/>
          <p:nvPr/>
        </p:nvSpPr>
        <p:spPr>
          <a:xfrm>
            <a:off x="2651506" y="9407234"/>
            <a:ext cx="13712292" cy="995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144">
                <a:latin typeface="Sriracha"/>
                <a:ea typeface="Sriracha"/>
                <a:cs typeface="Sriracha"/>
                <a:sym typeface="Sriracha"/>
              </a:defRPr>
            </a:lvl1pPr>
          </a:lstStyle>
          <a:p>
            <a:pPr/>
            <a:r>
              <a:t>xxxxxxxxxxxxxxxxxxxxxxxxxx</a:t>
            </a:r>
          </a:p>
        </p:txBody>
      </p:sp>
      <p:sp>
        <p:nvSpPr>
          <p:cNvPr id="6" name="Textfeld 3"/>
          <p:cNvSpPr txBox="1"/>
          <p:nvPr/>
        </p:nvSpPr>
        <p:spPr>
          <a:xfrm>
            <a:off x="2651506" y="1738285"/>
            <a:ext cx="13712292" cy="995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144">
                <a:latin typeface="Sriracha"/>
                <a:ea typeface="Sriracha"/>
                <a:cs typeface="Sriracha"/>
                <a:sym typeface="Sriracha"/>
              </a:defRPr>
            </a:lvl1pPr>
          </a:lstStyle>
          <a:p>
            <a:pPr/>
            <a:r>
              <a:t>xxxxxxxxxxxxxxxxxxxxxxxxxx</a:t>
            </a:r>
          </a:p>
        </p:txBody>
      </p:sp>
      <p:sp>
        <p:nvSpPr>
          <p:cNvPr id="7" name="Title Text"/>
          <p:cNvSpPr txBox="1"/>
          <p:nvPr>
            <p:ph type="title"/>
          </p:nvPr>
        </p:nvSpPr>
        <p:spPr>
          <a:xfrm>
            <a:off x="1219200" y="184149"/>
            <a:ext cx="21945600" cy="3016251"/>
          </a:xfrm>
          <a:prstGeom prst="rect">
            <a:avLst/>
          </a:prstGeom>
          <a:ln w="254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p>
            <a:pPr/>
            <a:r>
              <a:t>Title Text</a:t>
            </a:r>
          </a:p>
        </p:txBody>
      </p:sp>
      <p:sp>
        <p:nvSpPr>
          <p:cNvPr id="8" name="Body Level One…"/>
          <p:cNvSpPr txBox="1"/>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 name="Slide Number"/>
          <p:cNvSpPr txBox="1"/>
          <p:nvPr>
            <p:ph type="sldNum" sz="quarter" idx="2"/>
          </p:nvPr>
        </p:nvSpPr>
        <p:spPr>
          <a:xfrm>
            <a:off x="11785600" y="12344400"/>
            <a:ext cx="5689600" cy="736601"/>
          </a:xfrm>
          <a:prstGeom prst="rect">
            <a:avLst/>
          </a:prstGeom>
          <a:ln w="25400">
            <a:miter lim="400000"/>
          </a:ln>
        </p:spPr>
        <p:txBody>
          <a:bodyPr wrap="none" tIns="91439" bIns="91439" anchor="ctr">
            <a:spAutoFit/>
          </a:bodyPr>
          <a:lstStyle>
            <a:lvl1pPr algn="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Lst>
  <p:transition xmlns:p14="http://schemas.microsoft.com/office/powerpoint/2010/main" spd="med" advClick="1"/>
  <p:txStyles>
    <p:titleStyle>
      <a:lvl1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1pPr>
      <a:lvl2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2pPr>
      <a:lvl3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3pPr>
      <a:lvl4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4pPr>
      <a:lvl5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5pPr>
      <a:lvl6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6pPr>
      <a:lvl7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7pPr>
      <a:lvl8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8pPr>
      <a:lvl9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1pPr>
      <a:lvl2pPr marL="990600" marR="0" indent="-5334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2pPr>
      <a:lvl3pPr marL="1554479" marR="0" indent="-640079"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3pPr>
      <a:lvl4pPr marL="20828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4pPr>
      <a:lvl5pPr marL="25400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5pPr>
      <a:lvl6pPr marL="29972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6pPr>
      <a:lvl7pPr marL="34544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7pPr>
      <a:lvl8pPr marL="39116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8pPr>
      <a:lvl9pPr marL="43688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9pPr>
    </p:bodyStyle>
    <p:otherStyle>
      <a:lvl1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1pPr>
      <a:lvl2pPr marL="0" marR="0" indent="4572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2pPr>
      <a:lvl3pPr marL="0" marR="0" indent="9144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3pPr>
      <a:lvl4pPr marL="0" marR="0" indent="13716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4pPr>
      <a:lvl5pPr marL="0" marR="0" indent="18288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5pPr>
      <a:lvl6pPr marL="0" marR="0" indent="22860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6pPr>
      <a:lvl7pPr marL="0" marR="0" indent="27432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7pPr>
      <a:lvl8pPr marL="0" marR="0" indent="32004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8pPr>
      <a:lvl9pPr marL="0" marR="0" indent="36576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errors.shinyapps.io/tides"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errors.shinyapps.io/tides"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hyperlink" Target="https://regcheck.app" TargetMode="External"/><Relationship Id="rId3"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hyperlink" Target="https://regcheck.app"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hyperlink" Target="http://osf.io" TargetMode="External"/><Relationship Id="rId3" Type="http://schemas.openxmlformats.org/officeDocument/2006/relationships/hyperlink" Target="http://clinicaltrials.gov" TargetMode="External"/><Relationship Id="rId4" Type="http://schemas.openxmlformats.org/officeDocument/2006/relationships/image" Target="../media/image13.png"/><Relationship Id="rId5" Type="http://schemas.openxmlformats.org/officeDocument/2006/relationships/hyperlink" Target="https://regcheck.app" TargetMode="External"/><Relationship Id="rId6"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3.png"/><Relationship Id="rId3" Type="http://schemas.openxmlformats.org/officeDocument/2006/relationships/hyperlink" Target="https://regcheck.app"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7.png"/><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7.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7.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40.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mailto:ian.hussey@unibe.ch" TargetMode="External"/><Relationship Id="rId3" Type="http://schemas.openxmlformats.org/officeDocument/2006/relationships/hyperlink" Target="https://error.reviews" TargetMode="External"/><Relationship Id="rId4" Type="http://schemas.openxmlformats.org/officeDocument/2006/relationships/hyperlink" Target="mailto:error-reviews.psy@unibe.ch" TargetMode="Externa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1" name="error logo with glitches.gif" descr="error logo with glitches.gif"/>
          <p:cNvPicPr>
            <a:picLocks noChangeAspect="0"/>
          </p:cNvPicPr>
          <p:nvPr/>
        </p:nvPicPr>
        <p:blipFill>
          <a:blip r:embed="rId2">
            <a:extLst/>
          </a:blip>
          <a:stretch>
            <a:fillRect/>
          </a:stretch>
        </p:blipFill>
        <p:spPr>
          <a:xfrm>
            <a:off x="0" y="-5334000"/>
            <a:ext cx="24384001" cy="24384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Error / trustworthiness checks…"/>
          <p:cNvSpPr/>
          <p:nvPr/>
        </p:nvSpPr>
        <p:spPr>
          <a:xfrm>
            <a:off x="2023726" y="1232917"/>
            <a:ext cx="16362131" cy="1110770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Error / trustworthiness checks</a:t>
            </a:r>
          </a:p>
          <a:p>
            <a:pPr algn="ctr">
              <a:defRPr i="1" sz="4500"/>
            </a:pPr>
            <a:r>
              <a:t>Information that is repeated or overlooked</a:t>
            </a:r>
          </a:p>
          <a:p>
            <a:pPr algn="ctr">
              <a:defRPr i="1" sz="6000"/>
            </a:pPr>
          </a:p>
          <a:p>
            <a:pPr algn="ctr">
              <a:defRPr i="1" sz="6000"/>
            </a:pPr>
          </a:p>
          <a:p>
            <a:pPr algn="ctr">
              <a:defRPr i="1" sz="6000"/>
            </a:pPr>
            <a:r>
              <a:t>Granularity tests</a:t>
            </a:r>
          </a:p>
          <a:p>
            <a:pPr algn="ctr">
              <a:defRPr sz="6000"/>
            </a:pPr>
            <a:r>
              <a:rPr i="1"/>
              <a:t>N</a:t>
            </a:r>
            <a:r>
              <a:t> = 2, Mean age = 25.3</a:t>
            </a:r>
          </a:p>
          <a:p>
            <a:pPr algn="ctr">
              <a:defRPr sz="6000"/>
            </a:pPr>
          </a:p>
          <a:p>
            <a:pPr algn="ctr">
              <a:defRPr sz="6000"/>
            </a:pPr>
          </a:p>
          <a:p>
            <a:pPr>
              <a:defRPr sz="4000"/>
            </a:pPr>
          </a:p>
          <a:p>
            <a:pPr>
              <a:defRPr sz="4000"/>
            </a:pPr>
          </a:p>
          <a:p>
            <a:pPr>
              <a:defRPr sz="4000"/>
            </a:pPr>
          </a:p>
          <a:p>
            <a:pPr algn="ctr">
              <a:defRPr sz="4000"/>
            </a:pPr>
          </a:p>
          <a:p>
            <a:pPr algn="ctr">
              <a:defRPr sz="4000"/>
            </a:pPr>
            <a:r>
              <a:t>GRIM &amp; GRIMMER (Brown &amp; Heathers, 2016; Anaya, 2016; Allard, 2018)</a:t>
            </a:r>
          </a:p>
        </p:txBody>
      </p:sp>
      <p:sp>
        <p:nvSpPr>
          <p:cNvPr id="503" name="01."/>
          <p:cNvSpPr txBox="1"/>
          <p:nvPr>
            <p:ph type="body" idx="21"/>
          </p:nvPr>
        </p:nvSpPr>
        <p:spPr>
          <a:prstGeom prst="rect">
            <a:avLst/>
          </a:prstGeom>
        </p:spPr>
        <p:txBody>
          <a:bodyPr/>
          <a:lstStyle/>
          <a:p>
            <a:pPr/>
            <a:r>
              <a:t>01.</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Error / trustworthiness checks…"/>
          <p:cNvSpPr/>
          <p:nvPr/>
        </p:nvSpPr>
        <p:spPr>
          <a:xfrm>
            <a:off x="2023726" y="1232917"/>
            <a:ext cx="16362131" cy="1110770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Error / trustworthiness checks</a:t>
            </a:r>
          </a:p>
          <a:p>
            <a:pPr algn="ctr">
              <a:defRPr i="1" sz="4500"/>
            </a:pPr>
            <a:r>
              <a:t>Information that is repeated or overlooked</a:t>
            </a:r>
          </a:p>
          <a:p>
            <a:pPr algn="ctr">
              <a:defRPr i="1" sz="6000"/>
            </a:pPr>
          </a:p>
          <a:p>
            <a:pPr algn="ctr">
              <a:defRPr i="1" sz="6000"/>
            </a:pPr>
          </a:p>
          <a:p>
            <a:pPr algn="ctr">
              <a:defRPr i="1" sz="6000"/>
            </a:pPr>
            <a:r>
              <a:t>Granularity tests</a:t>
            </a:r>
          </a:p>
          <a:p>
            <a:pPr algn="ctr">
              <a:defRPr sz="6000"/>
            </a:pPr>
            <a:r>
              <a:rPr i="1"/>
              <a:t>N</a:t>
            </a:r>
            <a:r>
              <a:t> = 2, Mean age = 25.3</a:t>
            </a:r>
          </a:p>
          <a:p>
            <a:pPr algn="ctr">
              <a:defRPr sz="6000"/>
            </a:pPr>
          </a:p>
          <a:p>
            <a:pPr algn="ctr">
              <a:defRPr i="1" sz="6000"/>
            </a:pPr>
            <a:r>
              <a:t>Bounds tests</a:t>
            </a:r>
          </a:p>
          <a:p>
            <a:pPr algn="ctr">
              <a:defRPr sz="6000"/>
            </a:pPr>
            <a:r>
              <a:t>1-7 Likert scale, </a:t>
            </a:r>
            <a:r>
              <a:rPr i="1"/>
              <a:t>M</a:t>
            </a:r>
            <a:r>
              <a:t> = 8.11</a:t>
            </a:r>
          </a:p>
          <a:p>
            <a:pPr algn="ctr">
              <a:defRPr sz="6000"/>
            </a:pPr>
          </a:p>
          <a:p>
            <a:pPr>
              <a:defRPr sz="4000"/>
            </a:pPr>
          </a:p>
          <a:p>
            <a:pPr algn="ctr">
              <a:defRPr sz="4000"/>
            </a:pPr>
            <a:r>
              <a:t>Hinted at in SPRITE (Heathers et al., 2018; Wallrich, 2021)</a:t>
            </a:r>
          </a:p>
        </p:txBody>
      </p:sp>
      <p:sp>
        <p:nvSpPr>
          <p:cNvPr id="506" name="01."/>
          <p:cNvSpPr txBox="1"/>
          <p:nvPr>
            <p:ph type="body" idx="21"/>
          </p:nvPr>
        </p:nvSpPr>
        <p:spPr>
          <a:prstGeom prst="rect">
            <a:avLst/>
          </a:prstGeom>
        </p:spPr>
        <p:txBody>
          <a:bodyPr/>
          <a:lstStyle/>
          <a:p>
            <a:pPr/>
            <a:r>
              <a:t>01.</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8" name="dat_n_11_grimmer_only.pdf" descr="dat_n_11_grimmer_only.pdf"/>
          <p:cNvPicPr>
            <a:picLocks noChangeAspect="1"/>
          </p:cNvPicPr>
          <p:nvPr/>
        </p:nvPicPr>
        <p:blipFill>
          <a:blip r:embed="rId2">
            <a:extLst/>
          </a:blip>
          <a:stretch>
            <a:fillRect/>
          </a:stretch>
        </p:blipFill>
        <p:spPr>
          <a:xfrm>
            <a:off x="7319536" y="2416185"/>
            <a:ext cx="9744929" cy="9744930"/>
          </a:xfrm>
          <a:prstGeom prst="rect">
            <a:avLst/>
          </a:prstGeom>
          <a:ln w="12700">
            <a:miter lim="400000"/>
          </a:ln>
        </p:spPr>
      </p:pic>
      <p:sp>
        <p:nvSpPr>
          <p:cNvPr id="509" name="Granularity tests"/>
          <p:cNvSpPr/>
          <p:nvPr/>
        </p:nvSpPr>
        <p:spPr>
          <a:xfrm>
            <a:off x="7062541" y="922261"/>
            <a:ext cx="14934660" cy="1074397"/>
          </a:xfrm>
          <a:prstGeom prst="rect">
            <a:avLst/>
          </a:prstGeom>
          <a:ln w="12700">
            <a:miter lim="400000"/>
          </a:ln>
          <a:extLst>
            <a:ext uri="{C572A759-6A51-4108-AA02-DFA0A04FC94B}">
              <ma14:wrappingTextBoxFlag xmlns:ma14="http://schemas.microsoft.com/office/mac/drawingml/2011/main" val="1"/>
            </a:ext>
          </a:extLst>
        </p:spPr>
        <p:txBody>
          <a:bodyPr tIns="91439" bIns="91439"/>
          <a:lstStyle>
            <a:lvl1pPr algn="ctr">
              <a:defRPr sz="6000"/>
            </a:lvl1pPr>
          </a:lstStyle>
          <a:p>
            <a:pPr/>
            <a:r>
              <a:t>Granularity tests</a:t>
            </a:r>
          </a:p>
        </p:txBody>
      </p:sp>
      <p:sp>
        <p:nvSpPr>
          <p:cNvPr id="510" name="01."/>
          <p:cNvSpPr txBox="1"/>
          <p:nvPr>
            <p:ph type="body" idx="21"/>
          </p:nvPr>
        </p:nvSpPr>
        <p:spPr>
          <a:prstGeom prst="rect">
            <a:avLst/>
          </a:prstGeom>
        </p:spPr>
        <p:txBody>
          <a:bodyPr/>
          <a:lstStyle/>
          <a:p>
            <a:pPr/>
            <a:r>
              <a:t>01.</a:t>
            </a:r>
          </a:p>
        </p:txBody>
      </p:sp>
      <p:sp>
        <p:nvSpPr>
          <p:cNvPr id="511" name="N=11"/>
          <p:cNvSpPr txBox="1"/>
          <p:nvPr/>
        </p:nvSpPr>
        <p:spPr>
          <a:xfrm>
            <a:off x="7482237" y="12167113"/>
            <a:ext cx="1266445" cy="78282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lnSpc>
                <a:spcPct val="80000"/>
              </a:lnSpc>
              <a:defRPr spc="-159" sz="4000">
                <a:solidFill>
                  <a:schemeClr val="accent4">
                    <a:lumOff val="21176"/>
                  </a:schemeClr>
                </a:solidFill>
              </a:defRPr>
            </a:lvl1pPr>
          </a:lstStyle>
          <a:p>
            <a:pPr/>
            <a:r>
              <a:t>N=11</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3" name="dat_n_11_tides_only.pdf" descr="dat_n_11_tides_only.pdf"/>
          <p:cNvPicPr>
            <a:picLocks noChangeAspect="1"/>
          </p:cNvPicPr>
          <p:nvPr/>
        </p:nvPicPr>
        <p:blipFill>
          <a:blip r:embed="rId2">
            <a:extLst/>
          </a:blip>
          <a:stretch>
            <a:fillRect/>
          </a:stretch>
        </p:blipFill>
        <p:spPr>
          <a:xfrm>
            <a:off x="7319536" y="2416185"/>
            <a:ext cx="9744929" cy="9744930"/>
          </a:xfrm>
          <a:prstGeom prst="rect">
            <a:avLst/>
          </a:prstGeom>
          <a:ln w="12700">
            <a:miter lim="400000"/>
          </a:ln>
        </p:spPr>
      </p:pic>
      <p:sp>
        <p:nvSpPr>
          <p:cNvPr id="514" name="Granularity + bounds tests"/>
          <p:cNvSpPr/>
          <p:nvPr/>
        </p:nvSpPr>
        <p:spPr>
          <a:xfrm>
            <a:off x="7062541" y="922261"/>
            <a:ext cx="14934660" cy="10034473"/>
          </a:xfrm>
          <a:prstGeom prst="rect">
            <a:avLst/>
          </a:prstGeom>
          <a:ln w="12700">
            <a:miter lim="400000"/>
          </a:ln>
          <a:extLst>
            <a:ext uri="{C572A759-6A51-4108-AA02-DFA0A04FC94B}">
              <ma14:wrappingTextBoxFlag xmlns:ma14="http://schemas.microsoft.com/office/mac/drawingml/2011/main" val="1"/>
            </a:ext>
          </a:extLst>
        </p:spPr>
        <p:txBody>
          <a:bodyPr tIns="91439" bIns="91439"/>
          <a:lstStyle>
            <a:lvl1pPr algn="ctr">
              <a:defRPr sz="6000"/>
            </a:lvl1pPr>
          </a:lstStyle>
          <a:p>
            <a:pPr/>
            <a:r>
              <a:t>Granularity + bounds tests</a:t>
            </a:r>
          </a:p>
        </p:txBody>
      </p:sp>
      <p:sp>
        <p:nvSpPr>
          <p:cNvPr id="515" name="01."/>
          <p:cNvSpPr txBox="1"/>
          <p:nvPr>
            <p:ph type="body" idx="21"/>
          </p:nvPr>
        </p:nvSpPr>
        <p:spPr>
          <a:prstGeom prst="rect">
            <a:avLst/>
          </a:prstGeom>
        </p:spPr>
        <p:txBody>
          <a:bodyPr/>
          <a:lstStyle/>
          <a:p>
            <a:pPr/>
            <a:r>
              <a:t>01.</a:t>
            </a:r>
          </a:p>
        </p:txBody>
      </p:sp>
      <p:sp>
        <p:nvSpPr>
          <p:cNvPr id="516" name="‘Umbrella’…"/>
          <p:cNvSpPr txBox="1"/>
          <p:nvPr/>
        </p:nvSpPr>
        <p:spPr>
          <a:xfrm rot="21597850">
            <a:off x="18493293" y="6187038"/>
            <a:ext cx="3956051" cy="314264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80000"/>
              </a:lnSpc>
              <a:defRPr sz="7000">
                <a:solidFill>
                  <a:schemeClr val="accent4">
                    <a:lumOff val="21176"/>
                  </a:schemeClr>
                </a:solidFill>
              </a:defRPr>
            </a:pPr>
            <a:r>
              <a:t>‘Umbrella’</a:t>
            </a:r>
          </a:p>
          <a:p>
            <a:pPr algn="ctr">
              <a:lnSpc>
                <a:spcPct val="80000"/>
              </a:lnSpc>
              <a:defRPr sz="7000">
                <a:solidFill>
                  <a:schemeClr val="accent4">
                    <a:lumOff val="21176"/>
                  </a:schemeClr>
                </a:solidFill>
              </a:defRPr>
            </a:pPr>
            <a:r>
              <a:t>plot</a:t>
            </a:r>
          </a:p>
          <a:p>
            <a:pPr algn="ctr">
              <a:lnSpc>
                <a:spcPct val="80000"/>
              </a:lnSpc>
              <a:defRPr sz="4400">
                <a:solidFill>
                  <a:schemeClr val="accent4">
                    <a:lumOff val="21176"/>
                  </a:schemeClr>
                </a:solidFill>
              </a:defRPr>
            </a:pPr>
          </a:p>
          <a:p>
            <a:pPr algn="ctr">
              <a:lnSpc>
                <a:spcPct val="80000"/>
              </a:lnSpc>
              <a:defRPr sz="3300">
                <a:solidFill>
                  <a:schemeClr val="accent4">
                    <a:lumOff val="21176"/>
                  </a:schemeClr>
                </a:solidFill>
              </a:defRPr>
            </a:pPr>
            <a:r>
              <a:t>Heathers et al. 2017</a:t>
            </a:r>
          </a:p>
        </p:txBody>
      </p:sp>
      <p:sp>
        <p:nvSpPr>
          <p:cNvPr id="517" name="N=11"/>
          <p:cNvSpPr txBox="1"/>
          <p:nvPr/>
        </p:nvSpPr>
        <p:spPr>
          <a:xfrm>
            <a:off x="7482237" y="12167113"/>
            <a:ext cx="1266445" cy="78282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lnSpc>
                <a:spcPct val="80000"/>
              </a:lnSpc>
              <a:defRPr spc="-159" sz="4000">
                <a:solidFill>
                  <a:schemeClr val="accent4">
                    <a:lumOff val="21176"/>
                  </a:schemeClr>
                </a:solidFill>
              </a:defRPr>
            </a:lvl1pPr>
          </a:lstStyle>
          <a:p>
            <a:pPr/>
            <a:r>
              <a:t>N=11</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TIDES…"/>
          <p:cNvSpPr/>
          <p:nvPr/>
        </p:nvSpPr>
        <p:spPr>
          <a:xfrm>
            <a:off x="2023726" y="1232917"/>
            <a:ext cx="16362131" cy="1003447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TIDES</a:t>
            </a:r>
          </a:p>
          <a:p>
            <a:pPr algn="ctr">
              <a:defRPr sz="4000"/>
            </a:pPr>
            <a:r>
              <a:t>Truncation Induced DEpendencies among Summary statistics</a:t>
            </a:r>
          </a:p>
        </p:txBody>
      </p:sp>
      <p:sp>
        <p:nvSpPr>
          <p:cNvPr id="520" name="01."/>
          <p:cNvSpPr txBox="1"/>
          <p:nvPr>
            <p:ph type="body" idx="21"/>
          </p:nvPr>
        </p:nvSpPr>
        <p:spPr>
          <a:prstGeom prst="rect">
            <a:avLst/>
          </a:prstGeom>
        </p:spPr>
        <p:txBody>
          <a:bodyPr/>
          <a:lstStyle/>
          <a:p>
            <a:pPr/>
            <a:r>
              <a:t>01.</a:t>
            </a:r>
          </a:p>
        </p:txBody>
      </p:sp>
      <p:pic>
        <p:nvPicPr>
          <p:cNvPr id="521" name="Screenshot 2025-01-29 at 17.28.53.png" descr="Screenshot 2025-01-29 at 17.28.53.png"/>
          <p:cNvPicPr>
            <a:picLocks noChangeAspect="1"/>
          </p:cNvPicPr>
          <p:nvPr/>
        </p:nvPicPr>
        <p:blipFill>
          <a:blip r:embed="rId2">
            <a:extLst/>
          </a:blip>
          <a:srcRect l="0" t="0" r="0" b="0"/>
          <a:stretch>
            <a:fillRect/>
          </a:stretch>
        </p:blipFill>
        <p:spPr>
          <a:xfrm>
            <a:off x="5315291" y="3296679"/>
            <a:ext cx="9779001" cy="8382001"/>
          </a:xfrm>
          <a:prstGeom prst="rect">
            <a:avLst/>
          </a:prstGeom>
          <a:ln w="12700">
            <a:miter lim="400000"/>
          </a:ln>
        </p:spPr>
      </p:pic>
      <p:sp>
        <p:nvSpPr>
          <p:cNvPr id="522" name="Pacman…"/>
          <p:cNvSpPr txBox="1"/>
          <p:nvPr/>
        </p:nvSpPr>
        <p:spPr>
          <a:xfrm rot="21597850">
            <a:off x="1083314" y="6572625"/>
            <a:ext cx="3896666" cy="586219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80000"/>
              </a:lnSpc>
              <a:defRPr sz="7000">
                <a:solidFill>
                  <a:schemeClr val="accent4">
                    <a:lumOff val="21176"/>
                  </a:schemeClr>
                </a:solidFill>
              </a:defRPr>
            </a:pPr>
            <a:r>
              <a:t>Pacman</a:t>
            </a:r>
          </a:p>
          <a:p>
            <a:pPr algn="ctr">
              <a:lnSpc>
                <a:spcPct val="80000"/>
              </a:lnSpc>
              <a:defRPr sz="7000">
                <a:solidFill>
                  <a:schemeClr val="accent4">
                    <a:lumOff val="21176"/>
                  </a:schemeClr>
                </a:solidFill>
              </a:defRPr>
            </a:pPr>
            <a:r>
              <a:t>plot</a:t>
            </a:r>
          </a:p>
          <a:p>
            <a:pPr algn="ctr">
              <a:lnSpc>
                <a:spcPct val="80000"/>
              </a:lnSpc>
              <a:defRPr sz="7000">
                <a:solidFill>
                  <a:schemeClr val="accent4">
                    <a:lumOff val="21176"/>
                  </a:schemeClr>
                </a:solidFill>
              </a:defRPr>
            </a:pPr>
          </a:p>
          <a:p>
            <a:pPr algn="ctr">
              <a:defRPr sz="4000"/>
            </a:pPr>
          </a:p>
          <a:p>
            <a:pPr algn="ctr">
              <a:defRPr sz="4000"/>
            </a:pPr>
          </a:p>
          <a:p>
            <a:pPr algn="ctr">
              <a:defRPr sz="3200"/>
            </a:pPr>
          </a:p>
          <a:p>
            <a:pPr algn="ctr">
              <a:defRPr sz="3200"/>
            </a:pPr>
          </a:p>
          <a:p>
            <a:pPr algn="ctr">
              <a:defRPr sz="3200"/>
            </a:pPr>
            <a:r>
              <a:t>Hussey et al. (in prep)</a:t>
            </a:r>
          </a:p>
        </p:txBody>
      </p:sp>
      <p:sp>
        <p:nvSpPr>
          <p:cNvPr id="523" name="Line"/>
          <p:cNvSpPr/>
          <p:nvPr/>
        </p:nvSpPr>
        <p:spPr>
          <a:xfrm flipV="1">
            <a:off x="7465724" y="7017875"/>
            <a:ext cx="1" cy="2709644"/>
          </a:xfrm>
          <a:prstGeom prst="line">
            <a:avLst/>
          </a:prstGeom>
          <a:ln w="50800">
            <a:solidFill>
              <a:schemeClr val="accent1"/>
            </a:solidFill>
            <a:miter/>
            <a:headEnd type="triangle"/>
            <a:tailEnd type="triangle"/>
          </a:ln>
        </p:spPr>
        <p:txBody>
          <a:bodyPr tIns="91439" bIns="91439"/>
          <a:lstStyle/>
          <a:p>
            <a:pPr/>
          </a:p>
        </p:txBody>
      </p:sp>
      <p:sp>
        <p:nvSpPr>
          <p:cNvPr id="524" name="Mathematical…"/>
          <p:cNvSpPr txBox="1"/>
          <p:nvPr/>
        </p:nvSpPr>
        <p:spPr>
          <a:xfrm>
            <a:off x="8151763" y="6467362"/>
            <a:ext cx="4593845" cy="276402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defRPr sz="4000"/>
            </a:pPr>
            <a:r>
              <a:t>Mathematical </a:t>
            </a:r>
          </a:p>
          <a:p>
            <a:pPr algn="ctr">
              <a:defRPr sz="4000"/>
            </a:pPr>
            <a:r>
              <a:rPr>
                <a:solidFill>
                  <a:schemeClr val="accent1"/>
                </a:solidFill>
              </a:rPr>
              <a:t>bounds</a:t>
            </a:r>
            <a:r>
              <a:t> of SD </a:t>
            </a:r>
          </a:p>
          <a:p>
            <a:pPr algn="ctr">
              <a:defRPr sz="4000"/>
            </a:pPr>
            <a:r>
              <a:t>for a given N and M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TIDES…"/>
          <p:cNvSpPr/>
          <p:nvPr/>
        </p:nvSpPr>
        <p:spPr>
          <a:xfrm>
            <a:off x="2023726" y="1232917"/>
            <a:ext cx="16362131" cy="1003447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TIDES</a:t>
            </a:r>
          </a:p>
          <a:p>
            <a:pPr algn="ctr">
              <a:defRPr sz="4000"/>
            </a:pPr>
            <a:r>
              <a:t>Truncation Induced DEpendencies among Summary statistics</a:t>
            </a:r>
          </a:p>
        </p:txBody>
      </p:sp>
      <p:sp>
        <p:nvSpPr>
          <p:cNvPr id="527" name="01."/>
          <p:cNvSpPr txBox="1"/>
          <p:nvPr>
            <p:ph type="body" idx="21"/>
          </p:nvPr>
        </p:nvSpPr>
        <p:spPr>
          <a:prstGeom prst="rect">
            <a:avLst/>
          </a:prstGeom>
        </p:spPr>
        <p:txBody>
          <a:bodyPr/>
          <a:lstStyle/>
          <a:p>
            <a:pPr/>
            <a:r>
              <a:t>01.</a:t>
            </a:r>
          </a:p>
        </p:txBody>
      </p:sp>
      <p:pic>
        <p:nvPicPr>
          <p:cNvPr id="528" name="Screenshot 2025-01-29 at 17.28.53.png" descr="Screenshot 2025-01-29 at 17.28.53.png"/>
          <p:cNvPicPr>
            <a:picLocks noChangeAspect="1"/>
          </p:cNvPicPr>
          <p:nvPr/>
        </p:nvPicPr>
        <p:blipFill>
          <a:blip r:embed="rId2">
            <a:extLst/>
          </a:blip>
          <a:srcRect l="0" t="8554" r="0" b="0"/>
          <a:stretch>
            <a:fillRect/>
          </a:stretch>
        </p:blipFill>
        <p:spPr>
          <a:xfrm>
            <a:off x="5315291" y="4013749"/>
            <a:ext cx="9779001" cy="7664931"/>
          </a:xfrm>
          <a:prstGeom prst="rect">
            <a:avLst/>
          </a:prstGeom>
          <a:ln w="12700">
            <a:miter lim="400000"/>
          </a:ln>
        </p:spPr>
      </p:pic>
      <p:sp>
        <p:nvSpPr>
          <p:cNvPr id="529" name="Pacman…"/>
          <p:cNvSpPr txBox="1"/>
          <p:nvPr/>
        </p:nvSpPr>
        <p:spPr>
          <a:xfrm rot="21597850">
            <a:off x="1083314" y="6572625"/>
            <a:ext cx="3896666" cy="586219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80000"/>
              </a:lnSpc>
              <a:defRPr sz="7000">
                <a:solidFill>
                  <a:schemeClr val="accent4">
                    <a:lumOff val="21176"/>
                  </a:schemeClr>
                </a:solidFill>
              </a:defRPr>
            </a:pPr>
            <a:r>
              <a:t>Pacman</a:t>
            </a:r>
          </a:p>
          <a:p>
            <a:pPr algn="ctr">
              <a:lnSpc>
                <a:spcPct val="80000"/>
              </a:lnSpc>
              <a:defRPr sz="7000">
                <a:solidFill>
                  <a:schemeClr val="accent4">
                    <a:lumOff val="21176"/>
                  </a:schemeClr>
                </a:solidFill>
              </a:defRPr>
            </a:pPr>
            <a:r>
              <a:t>plot</a:t>
            </a:r>
          </a:p>
          <a:p>
            <a:pPr algn="ctr">
              <a:lnSpc>
                <a:spcPct val="80000"/>
              </a:lnSpc>
              <a:defRPr sz="7000">
                <a:solidFill>
                  <a:schemeClr val="accent4">
                    <a:lumOff val="21176"/>
                  </a:schemeClr>
                </a:solidFill>
              </a:defRPr>
            </a:pPr>
          </a:p>
          <a:p>
            <a:pPr algn="ctr">
              <a:defRPr sz="4000"/>
            </a:pPr>
          </a:p>
          <a:p>
            <a:pPr algn="ctr">
              <a:defRPr sz="4000"/>
            </a:pPr>
          </a:p>
          <a:p>
            <a:pPr algn="ctr">
              <a:defRPr sz="3200"/>
            </a:pPr>
          </a:p>
          <a:p>
            <a:pPr algn="ctr">
              <a:defRPr sz="3200"/>
            </a:pPr>
          </a:p>
          <a:p>
            <a:pPr algn="ctr">
              <a:defRPr sz="3200"/>
            </a:pPr>
            <a:r>
              <a:t>Hussey et al. (in prep)</a:t>
            </a:r>
          </a:p>
        </p:txBody>
      </p:sp>
      <p:sp>
        <p:nvSpPr>
          <p:cNvPr id="530" name="Line"/>
          <p:cNvSpPr/>
          <p:nvPr/>
        </p:nvSpPr>
        <p:spPr>
          <a:xfrm flipV="1">
            <a:off x="7465724" y="7017875"/>
            <a:ext cx="1" cy="2709644"/>
          </a:xfrm>
          <a:prstGeom prst="line">
            <a:avLst/>
          </a:prstGeom>
          <a:ln w="50800">
            <a:solidFill>
              <a:schemeClr val="accent1"/>
            </a:solidFill>
            <a:miter/>
            <a:headEnd type="triangle"/>
            <a:tailEnd type="triangle"/>
          </a:ln>
        </p:spPr>
        <p:txBody>
          <a:bodyPr tIns="91439" bIns="91439"/>
          <a:lstStyle/>
          <a:p>
            <a:pPr/>
          </a:p>
        </p:txBody>
      </p:sp>
      <p:sp>
        <p:nvSpPr>
          <p:cNvPr id="531" name="Mathematical…"/>
          <p:cNvSpPr txBox="1"/>
          <p:nvPr/>
        </p:nvSpPr>
        <p:spPr>
          <a:xfrm>
            <a:off x="8151763" y="6467362"/>
            <a:ext cx="4593845" cy="276402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defRPr sz="4000"/>
            </a:pPr>
            <a:r>
              <a:t>Mathematical </a:t>
            </a:r>
          </a:p>
          <a:p>
            <a:pPr algn="ctr">
              <a:defRPr sz="4000"/>
            </a:pPr>
            <a:r>
              <a:rPr>
                <a:solidFill>
                  <a:schemeClr val="accent1"/>
                </a:solidFill>
              </a:rPr>
              <a:t>bounds</a:t>
            </a:r>
            <a:r>
              <a:t> of SD </a:t>
            </a:r>
          </a:p>
          <a:p>
            <a:pPr algn="ctr">
              <a:defRPr sz="4000"/>
            </a:pPr>
            <a:r>
              <a:t>for a given N and M </a:t>
            </a:r>
          </a:p>
        </p:txBody>
      </p:sp>
      <p:pic>
        <p:nvPicPr>
          <p:cNvPr id="532" name="Screenshot 2025-01-29 at 17.28.38.png" descr="Screenshot 2025-01-29 at 17.28.38.png"/>
          <p:cNvPicPr>
            <a:picLocks noChangeAspect="1"/>
          </p:cNvPicPr>
          <p:nvPr/>
        </p:nvPicPr>
        <p:blipFill>
          <a:blip r:embed="rId3">
            <a:extLst/>
          </a:blip>
          <a:srcRect l="0" t="0" r="0" b="0"/>
          <a:stretch>
            <a:fillRect/>
          </a:stretch>
        </p:blipFill>
        <p:spPr>
          <a:xfrm>
            <a:off x="5285563" y="3291431"/>
            <a:ext cx="9791701" cy="84201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TIDES…"/>
          <p:cNvSpPr/>
          <p:nvPr/>
        </p:nvSpPr>
        <p:spPr>
          <a:xfrm>
            <a:off x="2023726" y="1232917"/>
            <a:ext cx="16362131" cy="1003447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TIDES</a:t>
            </a:r>
          </a:p>
          <a:p>
            <a:pPr algn="ctr">
              <a:defRPr sz="4000"/>
            </a:pPr>
            <a:r>
              <a:t>Truncation Induced DEpendencies among Summary statistics</a:t>
            </a:r>
          </a:p>
        </p:txBody>
      </p:sp>
      <p:sp>
        <p:nvSpPr>
          <p:cNvPr id="535" name="01."/>
          <p:cNvSpPr txBox="1"/>
          <p:nvPr>
            <p:ph type="body" idx="21"/>
          </p:nvPr>
        </p:nvSpPr>
        <p:spPr>
          <a:prstGeom prst="rect">
            <a:avLst/>
          </a:prstGeom>
        </p:spPr>
        <p:txBody>
          <a:bodyPr/>
          <a:lstStyle/>
          <a:p>
            <a:pPr/>
            <a:r>
              <a:t>01.</a:t>
            </a:r>
          </a:p>
        </p:txBody>
      </p:sp>
      <p:pic>
        <p:nvPicPr>
          <p:cNvPr id="536" name="Screenshot 2025-01-29 at 17.28.53.png" descr="Screenshot 2025-01-29 at 17.28.53.png"/>
          <p:cNvPicPr>
            <a:picLocks noChangeAspect="1"/>
          </p:cNvPicPr>
          <p:nvPr/>
        </p:nvPicPr>
        <p:blipFill>
          <a:blip r:embed="rId2">
            <a:extLst/>
          </a:blip>
          <a:srcRect l="0" t="8554" r="0" b="0"/>
          <a:stretch>
            <a:fillRect/>
          </a:stretch>
        </p:blipFill>
        <p:spPr>
          <a:xfrm>
            <a:off x="5315291" y="4013749"/>
            <a:ext cx="9779001" cy="7664931"/>
          </a:xfrm>
          <a:prstGeom prst="rect">
            <a:avLst/>
          </a:prstGeom>
          <a:ln w="12700">
            <a:miter lim="400000"/>
          </a:ln>
        </p:spPr>
      </p:pic>
      <p:sp>
        <p:nvSpPr>
          <p:cNvPr id="537" name="Pacman…"/>
          <p:cNvSpPr txBox="1"/>
          <p:nvPr/>
        </p:nvSpPr>
        <p:spPr>
          <a:xfrm rot="21597850">
            <a:off x="1083314" y="6572625"/>
            <a:ext cx="3896666" cy="586219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80000"/>
              </a:lnSpc>
              <a:defRPr sz="7000">
                <a:solidFill>
                  <a:schemeClr val="accent4">
                    <a:lumOff val="21176"/>
                  </a:schemeClr>
                </a:solidFill>
              </a:defRPr>
            </a:pPr>
            <a:r>
              <a:t>Pacman</a:t>
            </a:r>
          </a:p>
          <a:p>
            <a:pPr algn="ctr">
              <a:lnSpc>
                <a:spcPct val="80000"/>
              </a:lnSpc>
              <a:defRPr sz="7000">
                <a:solidFill>
                  <a:schemeClr val="accent4">
                    <a:lumOff val="21176"/>
                  </a:schemeClr>
                </a:solidFill>
              </a:defRPr>
            </a:pPr>
            <a:r>
              <a:t>plot</a:t>
            </a:r>
          </a:p>
          <a:p>
            <a:pPr algn="ctr">
              <a:lnSpc>
                <a:spcPct val="80000"/>
              </a:lnSpc>
              <a:defRPr sz="7000">
                <a:solidFill>
                  <a:schemeClr val="accent4">
                    <a:lumOff val="21176"/>
                  </a:schemeClr>
                </a:solidFill>
              </a:defRPr>
            </a:pPr>
          </a:p>
          <a:p>
            <a:pPr algn="ctr">
              <a:defRPr sz="4000"/>
            </a:pPr>
          </a:p>
          <a:p>
            <a:pPr algn="ctr">
              <a:defRPr sz="4000"/>
            </a:pPr>
          </a:p>
          <a:p>
            <a:pPr algn="ctr">
              <a:defRPr sz="3200"/>
            </a:pPr>
          </a:p>
          <a:p>
            <a:pPr algn="ctr">
              <a:defRPr sz="3200"/>
            </a:pPr>
          </a:p>
          <a:p>
            <a:pPr algn="ctr">
              <a:defRPr sz="3200"/>
            </a:pPr>
            <a:r>
              <a:t>Hussey et al. (in prep)</a:t>
            </a:r>
          </a:p>
        </p:txBody>
      </p:sp>
      <p:sp>
        <p:nvSpPr>
          <p:cNvPr id="538" name="Line"/>
          <p:cNvSpPr/>
          <p:nvPr/>
        </p:nvSpPr>
        <p:spPr>
          <a:xfrm flipV="1">
            <a:off x="7465724" y="7017875"/>
            <a:ext cx="1" cy="2709644"/>
          </a:xfrm>
          <a:prstGeom prst="line">
            <a:avLst/>
          </a:prstGeom>
          <a:ln w="50800">
            <a:solidFill>
              <a:schemeClr val="accent1"/>
            </a:solidFill>
            <a:miter/>
            <a:headEnd type="triangle"/>
            <a:tailEnd type="triangle"/>
          </a:ln>
        </p:spPr>
        <p:txBody>
          <a:bodyPr tIns="91439" bIns="91439"/>
          <a:lstStyle/>
          <a:p>
            <a:pPr/>
          </a:p>
        </p:txBody>
      </p:sp>
      <p:sp>
        <p:nvSpPr>
          <p:cNvPr id="539" name="Mathematical…"/>
          <p:cNvSpPr txBox="1"/>
          <p:nvPr/>
        </p:nvSpPr>
        <p:spPr>
          <a:xfrm>
            <a:off x="8151763" y="6467362"/>
            <a:ext cx="4593845" cy="276402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defRPr sz="4000"/>
            </a:pPr>
            <a:r>
              <a:t>Mathematical </a:t>
            </a:r>
          </a:p>
          <a:p>
            <a:pPr algn="ctr">
              <a:defRPr sz="4000"/>
            </a:pPr>
            <a:r>
              <a:rPr>
                <a:solidFill>
                  <a:schemeClr val="accent1"/>
                </a:solidFill>
              </a:rPr>
              <a:t>bounds</a:t>
            </a:r>
            <a:r>
              <a:t> of SD </a:t>
            </a:r>
          </a:p>
          <a:p>
            <a:pPr algn="ctr">
              <a:defRPr sz="4000"/>
            </a:pPr>
            <a:r>
              <a:t>for a given N and M </a:t>
            </a:r>
          </a:p>
        </p:txBody>
      </p:sp>
      <p:pic>
        <p:nvPicPr>
          <p:cNvPr id="540" name="Screenshot 2025-01-29 at 17.28.38.png" descr="Screenshot 2025-01-29 at 17.28.38.png"/>
          <p:cNvPicPr>
            <a:picLocks noChangeAspect="1"/>
          </p:cNvPicPr>
          <p:nvPr/>
        </p:nvPicPr>
        <p:blipFill>
          <a:blip r:embed="rId3">
            <a:extLst/>
          </a:blip>
          <a:srcRect l="0" t="0" r="0" b="0"/>
          <a:stretch>
            <a:fillRect/>
          </a:stretch>
        </p:blipFill>
        <p:spPr>
          <a:xfrm>
            <a:off x="5285563" y="3291432"/>
            <a:ext cx="9791701" cy="8420100"/>
          </a:xfrm>
          <a:prstGeom prst="rect">
            <a:avLst/>
          </a:prstGeom>
          <a:ln w="12700">
            <a:miter lim="400000"/>
          </a:ln>
        </p:spPr>
      </p:pic>
      <p:sp>
        <p:nvSpPr>
          <p:cNvPr id="541" name="Line"/>
          <p:cNvSpPr/>
          <p:nvPr/>
        </p:nvSpPr>
        <p:spPr>
          <a:xfrm flipV="1">
            <a:off x="13325818" y="4259187"/>
            <a:ext cx="1480824" cy="1480825"/>
          </a:xfrm>
          <a:prstGeom prst="line">
            <a:avLst/>
          </a:prstGeom>
          <a:ln w="127000">
            <a:solidFill>
              <a:srgbClr val="EA4025"/>
            </a:solidFill>
            <a:miter/>
            <a:tailEnd type="triangle"/>
          </a:ln>
        </p:spPr>
        <p:txBody>
          <a:bodyPr tIns="91439" bIns="91439"/>
          <a:lstStyle/>
          <a:p>
            <a:pPr/>
          </a:p>
        </p:txBody>
      </p:sp>
      <p:sp>
        <p:nvSpPr>
          <p:cNvPr id="542" name="Line"/>
          <p:cNvSpPr/>
          <p:nvPr/>
        </p:nvSpPr>
        <p:spPr>
          <a:xfrm flipH="1" flipV="1">
            <a:off x="6200617" y="4225702"/>
            <a:ext cx="1381952" cy="1479303"/>
          </a:xfrm>
          <a:prstGeom prst="line">
            <a:avLst/>
          </a:prstGeom>
          <a:ln w="127000">
            <a:solidFill>
              <a:srgbClr val="EA4025"/>
            </a:solidFill>
            <a:miter/>
            <a:tailEnd type="triangle"/>
          </a:ln>
        </p:spPr>
        <p:txBody>
          <a:bodyPr tIns="91439" bIns="91439"/>
          <a:lstStyle/>
          <a:p>
            <a:pPr/>
          </a:p>
        </p:txBody>
      </p:sp>
      <p:sp>
        <p:nvSpPr>
          <p:cNvPr id="543" name="Line"/>
          <p:cNvSpPr/>
          <p:nvPr/>
        </p:nvSpPr>
        <p:spPr>
          <a:xfrm flipH="1" flipV="1">
            <a:off x="6255528" y="6430576"/>
            <a:ext cx="979034" cy="313198"/>
          </a:xfrm>
          <a:prstGeom prst="line">
            <a:avLst/>
          </a:prstGeom>
          <a:ln w="127000">
            <a:solidFill>
              <a:srgbClr val="EA4025"/>
            </a:solidFill>
            <a:miter/>
            <a:tailEnd type="triangle"/>
          </a:ln>
        </p:spPr>
        <p:txBody>
          <a:bodyPr tIns="91439" bIns="91439"/>
          <a:lstStyle/>
          <a:p>
            <a:pPr/>
          </a:p>
        </p:txBody>
      </p:sp>
      <p:sp>
        <p:nvSpPr>
          <p:cNvPr id="544" name="Line"/>
          <p:cNvSpPr/>
          <p:nvPr/>
        </p:nvSpPr>
        <p:spPr>
          <a:xfrm flipV="1">
            <a:off x="13837465" y="6213685"/>
            <a:ext cx="1086879" cy="530090"/>
          </a:xfrm>
          <a:prstGeom prst="line">
            <a:avLst/>
          </a:prstGeom>
          <a:ln w="127000">
            <a:solidFill>
              <a:srgbClr val="EA4025"/>
            </a:solidFill>
            <a:miter/>
            <a:tailEnd type="triangle"/>
          </a:ln>
        </p:spPr>
        <p:txBody>
          <a:bodyPr tIns="91439" bIns="91439"/>
          <a:lstStyle/>
          <a:p>
            <a:pPr/>
          </a:p>
        </p:txBody>
      </p:sp>
      <p:sp>
        <p:nvSpPr>
          <p:cNvPr id="545" name="Line"/>
          <p:cNvSpPr/>
          <p:nvPr/>
        </p:nvSpPr>
        <p:spPr>
          <a:xfrm>
            <a:off x="14220079" y="8413769"/>
            <a:ext cx="731342" cy="1"/>
          </a:xfrm>
          <a:prstGeom prst="line">
            <a:avLst/>
          </a:prstGeom>
          <a:ln w="101600">
            <a:solidFill>
              <a:srgbClr val="EA4025"/>
            </a:solidFill>
            <a:miter/>
            <a:tailEnd type="triangle"/>
          </a:ln>
        </p:spPr>
        <p:txBody>
          <a:bodyPr tIns="91439" bIns="91439"/>
          <a:lstStyle/>
          <a:p>
            <a:pPr/>
          </a:p>
        </p:txBody>
      </p:sp>
      <p:sp>
        <p:nvSpPr>
          <p:cNvPr id="546" name="Line"/>
          <p:cNvSpPr/>
          <p:nvPr/>
        </p:nvSpPr>
        <p:spPr>
          <a:xfrm flipH="1">
            <a:off x="6128369" y="8390390"/>
            <a:ext cx="714852" cy="55891"/>
          </a:xfrm>
          <a:prstGeom prst="line">
            <a:avLst/>
          </a:prstGeom>
          <a:ln w="101600">
            <a:solidFill>
              <a:srgbClr val="EA4025"/>
            </a:solidFill>
            <a:miter/>
            <a:tailEnd type="triangle"/>
          </a:ln>
        </p:spPr>
        <p:txBody>
          <a:bodyPr tIns="91439" bIns="91439"/>
          <a:lstStyle/>
          <a:p>
            <a:pPr/>
          </a:p>
        </p:txBody>
      </p:sp>
      <p:sp>
        <p:nvSpPr>
          <p:cNvPr id="547" name="Line"/>
          <p:cNvSpPr/>
          <p:nvPr/>
        </p:nvSpPr>
        <p:spPr>
          <a:xfrm>
            <a:off x="7190518" y="9757885"/>
            <a:ext cx="1" cy="919481"/>
          </a:xfrm>
          <a:prstGeom prst="line">
            <a:avLst/>
          </a:prstGeom>
          <a:ln w="101600">
            <a:solidFill>
              <a:srgbClr val="EA4025"/>
            </a:solidFill>
            <a:miter/>
            <a:tailEnd type="triangle"/>
          </a:ln>
        </p:spPr>
        <p:txBody>
          <a:bodyPr tIns="91439" bIns="91439"/>
          <a:lstStyle/>
          <a:p>
            <a:pPr/>
          </a:p>
        </p:txBody>
      </p:sp>
      <p:sp>
        <p:nvSpPr>
          <p:cNvPr id="548" name="Line"/>
          <p:cNvSpPr/>
          <p:nvPr/>
        </p:nvSpPr>
        <p:spPr>
          <a:xfrm>
            <a:off x="8509833" y="9757885"/>
            <a:ext cx="1" cy="919481"/>
          </a:xfrm>
          <a:prstGeom prst="line">
            <a:avLst/>
          </a:prstGeom>
          <a:ln w="101600">
            <a:solidFill>
              <a:srgbClr val="EA4025"/>
            </a:solidFill>
            <a:miter/>
            <a:tailEnd type="triangle"/>
          </a:ln>
        </p:spPr>
        <p:txBody>
          <a:bodyPr tIns="91439" bIns="91439"/>
          <a:lstStyle/>
          <a:p>
            <a:pPr/>
          </a:p>
        </p:txBody>
      </p:sp>
      <p:sp>
        <p:nvSpPr>
          <p:cNvPr id="549" name="Line"/>
          <p:cNvSpPr/>
          <p:nvPr/>
        </p:nvSpPr>
        <p:spPr>
          <a:xfrm>
            <a:off x="9829147" y="9757885"/>
            <a:ext cx="1" cy="919481"/>
          </a:xfrm>
          <a:prstGeom prst="line">
            <a:avLst/>
          </a:prstGeom>
          <a:ln w="101600">
            <a:solidFill>
              <a:srgbClr val="EA4025"/>
            </a:solidFill>
            <a:miter/>
            <a:tailEnd type="triangle"/>
          </a:ln>
        </p:spPr>
        <p:txBody>
          <a:bodyPr tIns="91439" bIns="91439"/>
          <a:lstStyle/>
          <a:p>
            <a:pPr/>
          </a:p>
        </p:txBody>
      </p:sp>
      <p:sp>
        <p:nvSpPr>
          <p:cNvPr id="550" name="Line"/>
          <p:cNvSpPr/>
          <p:nvPr/>
        </p:nvSpPr>
        <p:spPr>
          <a:xfrm>
            <a:off x="11218598" y="9767991"/>
            <a:ext cx="1" cy="919481"/>
          </a:xfrm>
          <a:prstGeom prst="line">
            <a:avLst/>
          </a:prstGeom>
          <a:ln w="101600">
            <a:solidFill>
              <a:srgbClr val="EA4025"/>
            </a:solidFill>
            <a:miter/>
            <a:tailEnd type="triangle"/>
          </a:ln>
        </p:spPr>
        <p:txBody>
          <a:bodyPr tIns="91439" bIns="91439"/>
          <a:lstStyle/>
          <a:p>
            <a:pPr/>
          </a:p>
        </p:txBody>
      </p:sp>
      <p:sp>
        <p:nvSpPr>
          <p:cNvPr id="551" name="Line"/>
          <p:cNvSpPr/>
          <p:nvPr/>
        </p:nvSpPr>
        <p:spPr>
          <a:xfrm>
            <a:off x="12514533" y="9754719"/>
            <a:ext cx="1" cy="919481"/>
          </a:xfrm>
          <a:prstGeom prst="line">
            <a:avLst/>
          </a:prstGeom>
          <a:ln w="101600">
            <a:solidFill>
              <a:srgbClr val="EA4025"/>
            </a:solidFill>
            <a:miter/>
            <a:tailEnd type="triangle"/>
          </a:ln>
        </p:spPr>
        <p:txBody>
          <a:bodyPr tIns="91439" bIns="91439"/>
          <a:lstStyle/>
          <a:p>
            <a:pPr/>
          </a:p>
        </p:txBody>
      </p:sp>
      <p:sp>
        <p:nvSpPr>
          <p:cNvPr id="552" name="Line"/>
          <p:cNvSpPr/>
          <p:nvPr/>
        </p:nvSpPr>
        <p:spPr>
          <a:xfrm>
            <a:off x="13857226" y="9764825"/>
            <a:ext cx="1" cy="919481"/>
          </a:xfrm>
          <a:prstGeom prst="line">
            <a:avLst/>
          </a:prstGeom>
          <a:ln w="101600">
            <a:solidFill>
              <a:srgbClr val="EA4025"/>
            </a:solidFill>
            <a:miter/>
            <a:tailEnd type="triangle"/>
          </a:ln>
        </p:spPr>
        <p:txBody>
          <a:bodyPr tIns="91439" bIns="91439"/>
          <a:lstStyle/>
          <a:p>
            <a:pPr/>
          </a:p>
        </p:txBody>
      </p:sp>
      <p:sp>
        <p:nvSpPr>
          <p:cNvPr id="553" name="Line"/>
          <p:cNvSpPr/>
          <p:nvPr/>
        </p:nvSpPr>
        <p:spPr>
          <a:xfrm flipV="1">
            <a:off x="12558124" y="4279055"/>
            <a:ext cx="220471" cy="773377"/>
          </a:xfrm>
          <a:prstGeom prst="line">
            <a:avLst/>
          </a:prstGeom>
          <a:ln w="101600">
            <a:solidFill>
              <a:srgbClr val="EA4025"/>
            </a:solidFill>
            <a:miter/>
            <a:tailEnd type="triangle"/>
          </a:ln>
        </p:spPr>
        <p:txBody>
          <a:bodyPr tIns="91439" bIns="91439"/>
          <a:lstStyle/>
          <a:p>
            <a:pPr/>
          </a:p>
        </p:txBody>
      </p:sp>
      <p:sp>
        <p:nvSpPr>
          <p:cNvPr id="554" name="Line"/>
          <p:cNvSpPr/>
          <p:nvPr/>
        </p:nvSpPr>
        <p:spPr>
          <a:xfrm flipH="1" flipV="1">
            <a:off x="8469848" y="4176286"/>
            <a:ext cx="147380" cy="769359"/>
          </a:xfrm>
          <a:prstGeom prst="line">
            <a:avLst/>
          </a:prstGeom>
          <a:ln w="101600">
            <a:solidFill>
              <a:srgbClr val="EA4025"/>
            </a:solidFill>
            <a:miter/>
            <a:tailEnd type="triangle"/>
          </a:ln>
        </p:spPr>
        <p:txBody>
          <a:bodyPr tIns="91439" bIns="91439"/>
          <a:lstStyle/>
          <a:p>
            <a:pPr/>
          </a:p>
        </p:txBody>
      </p:sp>
      <p:sp>
        <p:nvSpPr>
          <p:cNvPr id="555" name="Standardized via Percent-Of-Maximum-Possible"/>
          <p:cNvSpPr txBox="1"/>
          <p:nvPr/>
        </p:nvSpPr>
        <p:spPr>
          <a:xfrm>
            <a:off x="6299769" y="11990729"/>
            <a:ext cx="8041946" cy="66791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i="1" sz="3200"/>
            </a:lvl1pPr>
          </a:lstStyle>
          <a:p>
            <a:pPr/>
            <a:r>
              <a:t>Standardized via Percent-Of-Maximum-Possible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TIDES…"/>
          <p:cNvSpPr/>
          <p:nvPr/>
        </p:nvSpPr>
        <p:spPr>
          <a:xfrm>
            <a:off x="2023726" y="1232917"/>
            <a:ext cx="16362131" cy="1003447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TIDES</a:t>
            </a:r>
          </a:p>
          <a:p>
            <a:pPr algn="ctr">
              <a:defRPr sz="4000"/>
            </a:pPr>
            <a:r>
              <a:t>Truncation Induced DEpendencies among Summary statistics</a:t>
            </a:r>
          </a:p>
        </p:txBody>
      </p:sp>
      <p:sp>
        <p:nvSpPr>
          <p:cNvPr id="558" name="01."/>
          <p:cNvSpPr txBox="1"/>
          <p:nvPr>
            <p:ph type="body" idx="21"/>
          </p:nvPr>
        </p:nvSpPr>
        <p:spPr>
          <a:prstGeom prst="rect">
            <a:avLst/>
          </a:prstGeom>
        </p:spPr>
        <p:txBody>
          <a:bodyPr/>
          <a:lstStyle/>
          <a:p>
            <a:pPr/>
            <a:r>
              <a:t>01.</a:t>
            </a:r>
          </a:p>
        </p:txBody>
      </p:sp>
      <p:sp>
        <p:nvSpPr>
          <p:cNvPr id="559" name="Pacman…"/>
          <p:cNvSpPr txBox="1"/>
          <p:nvPr/>
        </p:nvSpPr>
        <p:spPr>
          <a:xfrm rot="21597850">
            <a:off x="1083314" y="6572625"/>
            <a:ext cx="3896666" cy="586219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80000"/>
              </a:lnSpc>
              <a:defRPr sz="7000">
                <a:solidFill>
                  <a:schemeClr val="accent4">
                    <a:lumOff val="21176"/>
                  </a:schemeClr>
                </a:solidFill>
              </a:defRPr>
            </a:pPr>
            <a:r>
              <a:t>Pacman</a:t>
            </a:r>
          </a:p>
          <a:p>
            <a:pPr algn="ctr">
              <a:lnSpc>
                <a:spcPct val="80000"/>
              </a:lnSpc>
              <a:defRPr sz="7000">
                <a:solidFill>
                  <a:schemeClr val="accent4">
                    <a:lumOff val="21176"/>
                  </a:schemeClr>
                </a:solidFill>
              </a:defRPr>
            </a:pPr>
            <a:r>
              <a:t>plot</a:t>
            </a:r>
          </a:p>
          <a:p>
            <a:pPr algn="ctr">
              <a:lnSpc>
                <a:spcPct val="80000"/>
              </a:lnSpc>
              <a:defRPr sz="7000">
                <a:solidFill>
                  <a:schemeClr val="accent4">
                    <a:lumOff val="21176"/>
                  </a:schemeClr>
                </a:solidFill>
              </a:defRPr>
            </a:pPr>
          </a:p>
          <a:p>
            <a:pPr algn="ctr">
              <a:defRPr sz="4000"/>
            </a:pPr>
          </a:p>
          <a:p>
            <a:pPr algn="ctr">
              <a:defRPr sz="4000"/>
            </a:pPr>
          </a:p>
          <a:p>
            <a:pPr algn="ctr">
              <a:defRPr sz="3200"/>
            </a:pPr>
          </a:p>
          <a:p>
            <a:pPr algn="ctr">
              <a:defRPr sz="3200"/>
            </a:pPr>
          </a:p>
          <a:p>
            <a:pPr algn="ctr">
              <a:defRPr sz="3200"/>
            </a:pPr>
            <a:r>
              <a:t>Hussey et al. (in prep)</a:t>
            </a:r>
          </a:p>
        </p:txBody>
      </p:sp>
      <p:sp>
        <p:nvSpPr>
          <p:cNvPr id="560" name="Line"/>
          <p:cNvSpPr/>
          <p:nvPr/>
        </p:nvSpPr>
        <p:spPr>
          <a:xfrm flipV="1">
            <a:off x="7465724" y="7017875"/>
            <a:ext cx="1" cy="2709644"/>
          </a:xfrm>
          <a:prstGeom prst="line">
            <a:avLst/>
          </a:prstGeom>
          <a:ln w="50800">
            <a:solidFill>
              <a:schemeClr val="accent1"/>
            </a:solidFill>
            <a:miter/>
            <a:headEnd type="triangle"/>
            <a:tailEnd type="triangle"/>
          </a:ln>
        </p:spPr>
        <p:txBody>
          <a:bodyPr tIns="91439" bIns="91439"/>
          <a:lstStyle/>
          <a:p>
            <a:pPr/>
          </a:p>
        </p:txBody>
      </p:sp>
      <p:sp>
        <p:nvSpPr>
          <p:cNvPr id="561" name="Mathematical…"/>
          <p:cNvSpPr txBox="1"/>
          <p:nvPr/>
        </p:nvSpPr>
        <p:spPr>
          <a:xfrm>
            <a:off x="8151763" y="6467362"/>
            <a:ext cx="4593845" cy="276402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defRPr sz="4000"/>
            </a:pPr>
            <a:r>
              <a:t>Mathematical </a:t>
            </a:r>
          </a:p>
          <a:p>
            <a:pPr algn="ctr">
              <a:defRPr sz="4000"/>
            </a:pPr>
            <a:r>
              <a:rPr>
                <a:solidFill>
                  <a:schemeClr val="accent1"/>
                </a:solidFill>
              </a:rPr>
              <a:t>bounds</a:t>
            </a:r>
            <a:r>
              <a:t> of SD </a:t>
            </a:r>
          </a:p>
          <a:p>
            <a:pPr algn="ctr">
              <a:defRPr sz="4000"/>
            </a:pPr>
            <a:r>
              <a:t>for a given N and M </a:t>
            </a:r>
          </a:p>
        </p:txBody>
      </p:sp>
      <p:sp>
        <p:nvSpPr>
          <p:cNvPr id="562" name="Line"/>
          <p:cNvSpPr/>
          <p:nvPr/>
        </p:nvSpPr>
        <p:spPr>
          <a:xfrm flipV="1">
            <a:off x="13325818" y="4259187"/>
            <a:ext cx="1480824" cy="1480825"/>
          </a:xfrm>
          <a:prstGeom prst="line">
            <a:avLst/>
          </a:prstGeom>
          <a:ln w="127000">
            <a:solidFill>
              <a:srgbClr val="EA4025"/>
            </a:solidFill>
            <a:miter/>
            <a:tailEnd type="triangle"/>
          </a:ln>
        </p:spPr>
        <p:txBody>
          <a:bodyPr tIns="91439" bIns="91439"/>
          <a:lstStyle/>
          <a:p>
            <a:pPr/>
          </a:p>
        </p:txBody>
      </p:sp>
      <p:sp>
        <p:nvSpPr>
          <p:cNvPr id="563" name="Line"/>
          <p:cNvSpPr/>
          <p:nvPr/>
        </p:nvSpPr>
        <p:spPr>
          <a:xfrm flipH="1" flipV="1">
            <a:off x="6200617" y="4225702"/>
            <a:ext cx="1381952" cy="1479303"/>
          </a:xfrm>
          <a:prstGeom prst="line">
            <a:avLst/>
          </a:prstGeom>
          <a:ln w="127000">
            <a:solidFill>
              <a:srgbClr val="EA4025"/>
            </a:solidFill>
            <a:miter/>
            <a:tailEnd type="triangle"/>
          </a:ln>
        </p:spPr>
        <p:txBody>
          <a:bodyPr tIns="91439" bIns="91439"/>
          <a:lstStyle/>
          <a:p>
            <a:pPr/>
          </a:p>
        </p:txBody>
      </p:sp>
      <p:sp>
        <p:nvSpPr>
          <p:cNvPr id="564" name="Line"/>
          <p:cNvSpPr/>
          <p:nvPr/>
        </p:nvSpPr>
        <p:spPr>
          <a:xfrm flipH="1" flipV="1">
            <a:off x="6255528" y="6430576"/>
            <a:ext cx="979034" cy="313198"/>
          </a:xfrm>
          <a:prstGeom prst="line">
            <a:avLst/>
          </a:prstGeom>
          <a:ln w="127000">
            <a:solidFill>
              <a:srgbClr val="EA4025"/>
            </a:solidFill>
            <a:miter/>
            <a:tailEnd type="triangle"/>
          </a:ln>
        </p:spPr>
        <p:txBody>
          <a:bodyPr tIns="91439" bIns="91439"/>
          <a:lstStyle/>
          <a:p>
            <a:pPr/>
          </a:p>
        </p:txBody>
      </p:sp>
      <p:sp>
        <p:nvSpPr>
          <p:cNvPr id="565" name="Line"/>
          <p:cNvSpPr/>
          <p:nvPr/>
        </p:nvSpPr>
        <p:spPr>
          <a:xfrm flipV="1">
            <a:off x="13837465" y="6213685"/>
            <a:ext cx="1086879" cy="530090"/>
          </a:xfrm>
          <a:prstGeom prst="line">
            <a:avLst/>
          </a:prstGeom>
          <a:ln w="127000">
            <a:solidFill>
              <a:srgbClr val="EA4025"/>
            </a:solidFill>
            <a:miter/>
            <a:tailEnd type="triangle"/>
          </a:ln>
        </p:spPr>
        <p:txBody>
          <a:bodyPr tIns="91439" bIns="91439"/>
          <a:lstStyle/>
          <a:p>
            <a:pPr/>
          </a:p>
        </p:txBody>
      </p:sp>
      <p:sp>
        <p:nvSpPr>
          <p:cNvPr id="566" name="Line"/>
          <p:cNvSpPr/>
          <p:nvPr/>
        </p:nvSpPr>
        <p:spPr>
          <a:xfrm>
            <a:off x="14220079" y="8413769"/>
            <a:ext cx="731342" cy="1"/>
          </a:xfrm>
          <a:prstGeom prst="line">
            <a:avLst/>
          </a:prstGeom>
          <a:ln w="101600">
            <a:solidFill>
              <a:srgbClr val="EA4025"/>
            </a:solidFill>
            <a:miter/>
            <a:tailEnd type="triangle"/>
          </a:ln>
        </p:spPr>
        <p:txBody>
          <a:bodyPr tIns="91439" bIns="91439"/>
          <a:lstStyle/>
          <a:p>
            <a:pPr/>
          </a:p>
        </p:txBody>
      </p:sp>
      <p:sp>
        <p:nvSpPr>
          <p:cNvPr id="567" name="Line"/>
          <p:cNvSpPr/>
          <p:nvPr/>
        </p:nvSpPr>
        <p:spPr>
          <a:xfrm flipH="1">
            <a:off x="6128369" y="8390390"/>
            <a:ext cx="714852" cy="55891"/>
          </a:xfrm>
          <a:prstGeom prst="line">
            <a:avLst/>
          </a:prstGeom>
          <a:ln w="101600">
            <a:solidFill>
              <a:srgbClr val="EA4025"/>
            </a:solidFill>
            <a:miter/>
            <a:tailEnd type="triangle"/>
          </a:ln>
        </p:spPr>
        <p:txBody>
          <a:bodyPr tIns="91439" bIns="91439"/>
          <a:lstStyle/>
          <a:p>
            <a:pPr/>
          </a:p>
        </p:txBody>
      </p:sp>
      <p:sp>
        <p:nvSpPr>
          <p:cNvPr id="568" name="Line"/>
          <p:cNvSpPr/>
          <p:nvPr/>
        </p:nvSpPr>
        <p:spPr>
          <a:xfrm>
            <a:off x="7190518" y="9757885"/>
            <a:ext cx="1" cy="919481"/>
          </a:xfrm>
          <a:prstGeom prst="line">
            <a:avLst/>
          </a:prstGeom>
          <a:ln w="101600">
            <a:solidFill>
              <a:srgbClr val="EA4025"/>
            </a:solidFill>
            <a:miter/>
            <a:tailEnd type="triangle"/>
          </a:ln>
        </p:spPr>
        <p:txBody>
          <a:bodyPr tIns="91439" bIns="91439"/>
          <a:lstStyle/>
          <a:p>
            <a:pPr/>
          </a:p>
        </p:txBody>
      </p:sp>
      <p:sp>
        <p:nvSpPr>
          <p:cNvPr id="569" name="Line"/>
          <p:cNvSpPr/>
          <p:nvPr/>
        </p:nvSpPr>
        <p:spPr>
          <a:xfrm>
            <a:off x="8509833" y="9757885"/>
            <a:ext cx="1" cy="919481"/>
          </a:xfrm>
          <a:prstGeom prst="line">
            <a:avLst/>
          </a:prstGeom>
          <a:ln w="101600">
            <a:solidFill>
              <a:srgbClr val="EA4025"/>
            </a:solidFill>
            <a:miter/>
            <a:tailEnd type="triangle"/>
          </a:ln>
        </p:spPr>
        <p:txBody>
          <a:bodyPr tIns="91439" bIns="91439"/>
          <a:lstStyle/>
          <a:p>
            <a:pPr/>
          </a:p>
        </p:txBody>
      </p:sp>
      <p:sp>
        <p:nvSpPr>
          <p:cNvPr id="570" name="Line"/>
          <p:cNvSpPr/>
          <p:nvPr/>
        </p:nvSpPr>
        <p:spPr>
          <a:xfrm>
            <a:off x="9829147" y="9757885"/>
            <a:ext cx="1" cy="919481"/>
          </a:xfrm>
          <a:prstGeom prst="line">
            <a:avLst/>
          </a:prstGeom>
          <a:ln w="101600">
            <a:solidFill>
              <a:srgbClr val="EA4025"/>
            </a:solidFill>
            <a:miter/>
            <a:tailEnd type="triangle"/>
          </a:ln>
        </p:spPr>
        <p:txBody>
          <a:bodyPr tIns="91439" bIns="91439"/>
          <a:lstStyle/>
          <a:p>
            <a:pPr/>
          </a:p>
        </p:txBody>
      </p:sp>
      <p:sp>
        <p:nvSpPr>
          <p:cNvPr id="571" name="Line"/>
          <p:cNvSpPr/>
          <p:nvPr/>
        </p:nvSpPr>
        <p:spPr>
          <a:xfrm>
            <a:off x="11218598" y="9767991"/>
            <a:ext cx="1" cy="919481"/>
          </a:xfrm>
          <a:prstGeom prst="line">
            <a:avLst/>
          </a:prstGeom>
          <a:ln w="101600">
            <a:solidFill>
              <a:srgbClr val="EA4025"/>
            </a:solidFill>
            <a:miter/>
            <a:tailEnd type="triangle"/>
          </a:ln>
        </p:spPr>
        <p:txBody>
          <a:bodyPr tIns="91439" bIns="91439"/>
          <a:lstStyle/>
          <a:p>
            <a:pPr/>
          </a:p>
        </p:txBody>
      </p:sp>
      <p:sp>
        <p:nvSpPr>
          <p:cNvPr id="572" name="Line"/>
          <p:cNvSpPr/>
          <p:nvPr/>
        </p:nvSpPr>
        <p:spPr>
          <a:xfrm>
            <a:off x="12514533" y="9754719"/>
            <a:ext cx="1" cy="919481"/>
          </a:xfrm>
          <a:prstGeom prst="line">
            <a:avLst/>
          </a:prstGeom>
          <a:ln w="101600">
            <a:solidFill>
              <a:srgbClr val="EA4025"/>
            </a:solidFill>
            <a:miter/>
            <a:tailEnd type="triangle"/>
          </a:ln>
        </p:spPr>
        <p:txBody>
          <a:bodyPr tIns="91439" bIns="91439"/>
          <a:lstStyle/>
          <a:p>
            <a:pPr/>
          </a:p>
        </p:txBody>
      </p:sp>
      <p:sp>
        <p:nvSpPr>
          <p:cNvPr id="573" name="Line"/>
          <p:cNvSpPr/>
          <p:nvPr/>
        </p:nvSpPr>
        <p:spPr>
          <a:xfrm>
            <a:off x="13857226" y="9764825"/>
            <a:ext cx="1" cy="919481"/>
          </a:xfrm>
          <a:prstGeom prst="line">
            <a:avLst/>
          </a:prstGeom>
          <a:ln w="101600">
            <a:solidFill>
              <a:srgbClr val="EA4025"/>
            </a:solidFill>
            <a:miter/>
            <a:tailEnd type="triangle"/>
          </a:ln>
        </p:spPr>
        <p:txBody>
          <a:bodyPr tIns="91439" bIns="91439"/>
          <a:lstStyle/>
          <a:p>
            <a:pPr/>
          </a:p>
        </p:txBody>
      </p:sp>
      <p:sp>
        <p:nvSpPr>
          <p:cNvPr id="574" name="Line"/>
          <p:cNvSpPr/>
          <p:nvPr/>
        </p:nvSpPr>
        <p:spPr>
          <a:xfrm flipV="1">
            <a:off x="12558124" y="4279055"/>
            <a:ext cx="220471" cy="773377"/>
          </a:xfrm>
          <a:prstGeom prst="line">
            <a:avLst/>
          </a:prstGeom>
          <a:ln w="101600">
            <a:solidFill>
              <a:srgbClr val="EA4025"/>
            </a:solidFill>
            <a:miter/>
            <a:tailEnd type="triangle"/>
          </a:ln>
        </p:spPr>
        <p:txBody>
          <a:bodyPr tIns="91439" bIns="91439"/>
          <a:lstStyle/>
          <a:p>
            <a:pPr/>
          </a:p>
        </p:txBody>
      </p:sp>
      <p:sp>
        <p:nvSpPr>
          <p:cNvPr id="575" name="Line"/>
          <p:cNvSpPr/>
          <p:nvPr/>
        </p:nvSpPr>
        <p:spPr>
          <a:xfrm flipH="1" flipV="1">
            <a:off x="8469848" y="4176286"/>
            <a:ext cx="147380" cy="769359"/>
          </a:xfrm>
          <a:prstGeom prst="line">
            <a:avLst/>
          </a:prstGeom>
          <a:ln w="101600">
            <a:solidFill>
              <a:srgbClr val="EA4025"/>
            </a:solidFill>
            <a:miter/>
            <a:tailEnd type="triangle"/>
          </a:ln>
        </p:spPr>
        <p:txBody>
          <a:bodyPr tIns="91439" bIns="91439"/>
          <a:lstStyle/>
          <a:p>
            <a:pPr/>
          </a:p>
        </p:txBody>
      </p:sp>
      <p:sp>
        <p:nvSpPr>
          <p:cNvPr id="576" name="Rectangle"/>
          <p:cNvSpPr/>
          <p:nvPr/>
        </p:nvSpPr>
        <p:spPr>
          <a:xfrm>
            <a:off x="6061355" y="4096210"/>
            <a:ext cx="8892832" cy="6904089"/>
          </a:xfrm>
          <a:prstGeom prst="rect">
            <a:avLst/>
          </a:prstGeom>
          <a:solidFill>
            <a:srgbClr val="EA4025"/>
          </a:solidFill>
          <a:ln w="12700">
            <a:miter lim="400000"/>
          </a:ln>
        </p:spPr>
        <p:txBody>
          <a:bodyPr tIns="91439" bIns="91439" anchor="ctr"/>
          <a:lstStyle/>
          <a:p>
            <a:pPr/>
          </a:p>
        </p:txBody>
      </p:sp>
      <p:sp>
        <p:nvSpPr>
          <p:cNvPr id="577" name="0%                       Possible Mean                 100%"/>
          <p:cNvSpPr txBox="1"/>
          <p:nvPr/>
        </p:nvSpPr>
        <p:spPr>
          <a:xfrm>
            <a:off x="6227176" y="11063588"/>
            <a:ext cx="8536534" cy="66791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z="3200"/>
            </a:lvl1pPr>
          </a:lstStyle>
          <a:p>
            <a:pPr/>
            <a:r>
              <a:t>0%                       Possible Mean                 100%</a:t>
            </a:r>
          </a:p>
        </p:txBody>
      </p:sp>
      <p:sp>
        <p:nvSpPr>
          <p:cNvPr id="578" name="0%              Possible SD           100%"/>
          <p:cNvSpPr txBox="1"/>
          <p:nvPr/>
        </p:nvSpPr>
        <p:spPr>
          <a:xfrm rot="16200758">
            <a:off x="2188120" y="7234190"/>
            <a:ext cx="6873141" cy="667918"/>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lvl1pPr algn="ctr">
              <a:defRPr sz="3200"/>
            </a:lvl1pPr>
          </a:lstStyle>
          <a:p>
            <a:pPr/>
            <a:r>
              <a:t> 0%              Possible SD           100%</a:t>
            </a:r>
          </a:p>
        </p:txBody>
      </p:sp>
      <p:sp>
        <p:nvSpPr>
          <p:cNvPr id="579" name="Standardized via Percent-Of-Maximum-Possible"/>
          <p:cNvSpPr txBox="1"/>
          <p:nvPr/>
        </p:nvSpPr>
        <p:spPr>
          <a:xfrm>
            <a:off x="6299769" y="11990729"/>
            <a:ext cx="8041946" cy="66791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i="1" sz="3200"/>
            </a:lvl1pPr>
          </a:lstStyle>
          <a:p>
            <a:pPr/>
            <a:r>
              <a:t>Standardized via Percent-Of-Maximum-Possible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TIDES…"/>
          <p:cNvSpPr/>
          <p:nvPr/>
        </p:nvSpPr>
        <p:spPr>
          <a:xfrm>
            <a:off x="5634155" y="1232917"/>
            <a:ext cx="16362131" cy="1003447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TIDES</a:t>
            </a:r>
          </a:p>
          <a:p>
            <a:pPr algn="ctr">
              <a:defRPr sz="4000"/>
            </a:pPr>
            <a:r>
              <a:t>Truncation Induced DEpendencies among Summary statistics</a:t>
            </a:r>
          </a:p>
        </p:txBody>
      </p:sp>
      <p:pic>
        <p:nvPicPr>
          <p:cNvPr id="582" name="Screenshot 2025-02-05 at 14.22.38.png" descr="Screenshot 2025-02-05 at 14.22.38.png"/>
          <p:cNvPicPr>
            <a:picLocks noChangeAspect="1"/>
          </p:cNvPicPr>
          <p:nvPr/>
        </p:nvPicPr>
        <p:blipFill>
          <a:blip r:embed="rId2">
            <a:extLst/>
          </a:blip>
          <a:srcRect l="0" t="0" r="25331" b="0"/>
          <a:stretch>
            <a:fillRect/>
          </a:stretch>
        </p:blipFill>
        <p:spPr>
          <a:xfrm>
            <a:off x="5833547" y="3133293"/>
            <a:ext cx="10286984" cy="9880152"/>
          </a:xfrm>
          <a:prstGeom prst="rect">
            <a:avLst/>
          </a:prstGeom>
          <a:ln w="12700">
            <a:miter lim="400000"/>
          </a:ln>
        </p:spPr>
      </p:pic>
      <p:sp>
        <p:nvSpPr>
          <p:cNvPr id="583" name="01."/>
          <p:cNvSpPr txBox="1"/>
          <p:nvPr>
            <p:ph type="body" idx="21"/>
          </p:nvPr>
        </p:nvSpPr>
        <p:spPr>
          <a:prstGeom prst="rect">
            <a:avLst/>
          </a:prstGeom>
        </p:spPr>
        <p:txBody>
          <a:bodyPr/>
          <a:lstStyle/>
          <a:p>
            <a:pPr/>
            <a:r>
              <a:t>01.</a:t>
            </a:r>
          </a:p>
        </p:txBody>
      </p:sp>
      <p:pic>
        <p:nvPicPr>
          <p:cNvPr id="584" name="Screenshot 2025-02-05 at 14.22.38.png" descr="Screenshot 2025-02-05 at 14.22.38.png"/>
          <p:cNvPicPr>
            <a:picLocks noChangeAspect="1"/>
          </p:cNvPicPr>
          <p:nvPr/>
        </p:nvPicPr>
        <p:blipFill>
          <a:blip r:embed="rId2">
            <a:extLst/>
          </a:blip>
          <a:srcRect l="74464" t="41246" r="0" b="44355"/>
          <a:stretch>
            <a:fillRect/>
          </a:stretch>
        </p:blipFill>
        <p:spPr>
          <a:xfrm>
            <a:off x="7287225" y="3995725"/>
            <a:ext cx="2648721" cy="1071058"/>
          </a:xfrm>
          <a:prstGeom prst="rect">
            <a:avLst/>
          </a:prstGeom>
          <a:ln w="12700">
            <a:miter lim="400000"/>
          </a:ln>
        </p:spPr>
      </p:pic>
      <p:sp>
        <p:nvSpPr>
          <p:cNvPr id="585" name="TIDES POMP plot…"/>
          <p:cNvSpPr/>
          <p:nvPr/>
        </p:nvSpPr>
        <p:spPr>
          <a:xfrm>
            <a:off x="16625526" y="3522354"/>
            <a:ext cx="6625752" cy="8895327"/>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defRPr sz="4000"/>
            </a:pPr>
            <a:r>
              <a:t>TIDES POMP plot</a:t>
            </a:r>
          </a:p>
          <a:p>
            <a:pPr>
              <a:defRPr sz="4000"/>
            </a:pPr>
          </a:p>
          <a:p>
            <a:pPr>
              <a:defRPr i="1" sz="4000"/>
            </a:pPr>
            <a:r>
              <a:t>Aids general intuitions</a:t>
            </a:r>
          </a:p>
          <a:p>
            <a:pPr>
              <a:defRPr i="1" sz="4000"/>
            </a:pPr>
            <a:r>
              <a:t>Lowers necessary expertise</a:t>
            </a:r>
          </a:p>
          <a:p>
            <a:pPr>
              <a:defRPr i="1" sz="4000"/>
            </a:pPr>
          </a:p>
          <a:p>
            <a:pPr>
              <a:defRPr sz="4000"/>
            </a:pPr>
          </a:p>
          <a:p>
            <a:pPr>
              <a:defRPr sz="4000"/>
            </a:pPr>
            <a:r>
              <a:rPr i="1"/>
              <a:t>metapsy</a:t>
            </a:r>
            <a:r>
              <a:t> database of RCTs on psychotherapy for depression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TIDES…"/>
          <p:cNvSpPr/>
          <p:nvPr/>
        </p:nvSpPr>
        <p:spPr>
          <a:xfrm>
            <a:off x="5634155" y="1232917"/>
            <a:ext cx="16362131" cy="1003447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TIDES</a:t>
            </a:r>
          </a:p>
          <a:p>
            <a:pPr algn="ctr">
              <a:defRPr sz="4000"/>
            </a:pPr>
            <a:r>
              <a:t>Truncation Induced DEpendencies among Summary statistics</a:t>
            </a:r>
          </a:p>
        </p:txBody>
      </p:sp>
      <p:pic>
        <p:nvPicPr>
          <p:cNvPr id="588" name="Screenshot 2025-02-05 at 14.22.38.png" descr="Screenshot 2025-02-05 at 14.22.38.png"/>
          <p:cNvPicPr>
            <a:picLocks noChangeAspect="1"/>
          </p:cNvPicPr>
          <p:nvPr/>
        </p:nvPicPr>
        <p:blipFill>
          <a:blip r:embed="rId2">
            <a:extLst/>
          </a:blip>
          <a:srcRect l="0" t="0" r="25331" b="0"/>
          <a:stretch>
            <a:fillRect/>
          </a:stretch>
        </p:blipFill>
        <p:spPr>
          <a:xfrm>
            <a:off x="5833547" y="3133293"/>
            <a:ext cx="10286984" cy="9880152"/>
          </a:xfrm>
          <a:prstGeom prst="rect">
            <a:avLst/>
          </a:prstGeom>
          <a:ln w="12700">
            <a:miter lim="400000"/>
          </a:ln>
        </p:spPr>
      </p:pic>
      <p:sp>
        <p:nvSpPr>
          <p:cNvPr id="589" name="01."/>
          <p:cNvSpPr txBox="1"/>
          <p:nvPr>
            <p:ph type="body" idx="21"/>
          </p:nvPr>
        </p:nvSpPr>
        <p:spPr>
          <a:prstGeom prst="rect">
            <a:avLst/>
          </a:prstGeom>
        </p:spPr>
        <p:txBody>
          <a:bodyPr/>
          <a:lstStyle/>
          <a:p>
            <a:pPr/>
            <a:r>
              <a:t>01.</a:t>
            </a:r>
          </a:p>
        </p:txBody>
      </p:sp>
      <p:pic>
        <p:nvPicPr>
          <p:cNvPr id="590" name="Screenshot 2025-02-05 at 14.22.38.png" descr="Screenshot 2025-02-05 at 14.22.38.png"/>
          <p:cNvPicPr>
            <a:picLocks noChangeAspect="1"/>
          </p:cNvPicPr>
          <p:nvPr/>
        </p:nvPicPr>
        <p:blipFill>
          <a:blip r:embed="rId2">
            <a:extLst/>
          </a:blip>
          <a:srcRect l="74464" t="41246" r="0" b="44355"/>
          <a:stretch>
            <a:fillRect/>
          </a:stretch>
        </p:blipFill>
        <p:spPr>
          <a:xfrm>
            <a:off x="7287225" y="3995725"/>
            <a:ext cx="2648721" cy="1071058"/>
          </a:xfrm>
          <a:prstGeom prst="rect">
            <a:avLst/>
          </a:prstGeom>
          <a:ln w="12700">
            <a:miter lim="400000"/>
          </a:ln>
        </p:spPr>
      </p:pic>
      <p:sp>
        <p:nvSpPr>
          <p:cNvPr id="591" name="Rounded Rectangle"/>
          <p:cNvSpPr/>
          <p:nvPr/>
        </p:nvSpPr>
        <p:spPr>
          <a:xfrm>
            <a:off x="10180277" y="6433408"/>
            <a:ext cx="2708706" cy="1995746"/>
          </a:xfrm>
          <a:prstGeom prst="roundRect">
            <a:avLst>
              <a:gd name="adj" fmla="val 18781"/>
            </a:avLst>
          </a:prstGeom>
          <a:ln w="101600">
            <a:solidFill>
              <a:schemeClr val="accent1"/>
            </a:solidFill>
            <a:prstDash val="sysDot"/>
            <a:miter lim="400000"/>
          </a:ln>
        </p:spPr>
        <p:txBody>
          <a:bodyPr tIns="91439" bIns="91439" anchor="ctr"/>
          <a:lstStyle/>
          <a:p>
            <a:pPr/>
          </a:p>
        </p:txBody>
      </p:sp>
      <p:sp>
        <p:nvSpPr>
          <p:cNvPr id="592" name="Rounded Rectangle"/>
          <p:cNvSpPr/>
          <p:nvPr/>
        </p:nvSpPr>
        <p:spPr>
          <a:xfrm>
            <a:off x="13510161" y="3871856"/>
            <a:ext cx="750008" cy="674848"/>
          </a:xfrm>
          <a:prstGeom prst="roundRect">
            <a:avLst>
              <a:gd name="adj" fmla="val 18781"/>
            </a:avLst>
          </a:prstGeom>
          <a:ln w="101600">
            <a:solidFill>
              <a:schemeClr val="accent1"/>
            </a:solidFill>
            <a:prstDash val="sysDot"/>
            <a:miter lim="400000"/>
          </a:ln>
        </p:spPr>
        <p:txBody>
          <a:bodyPr tIns="91439" bIns="91439" anchor="ctr"/>
          <a:lstStyle/>
          <a:p>
            <a:pPr/>
          </a:p>
        </p:txBody>
      </p:sp>
      <p:sp>
        <p:nvSpPr>
          <p:cNvPr id="593" name="Rounded Rectangle"/>
          <p:cNvSpPr/>
          <p:nvPr/>
        </p:nvSpPr>
        <p:spPr>
          <a:xfrm>
            <a:off x="7221287" y="8570977"/>
            <a:ext cx="2708705" cy="872107"/>
          </a:xfrm>
          <a:prstGeom prst="roundRect">
            <a:avLst>
              <a:gd name="adj" fmla="val 42980"/>
            </a:avLst>
          </a:prstGeom>
          <a:ln w="101600">
            <a:solidFill>
              <a:schemeClr val="accent1"/>
            </a:solidFill>
            <a:prstDash val="sysDot"/>
            <a:miter lim="400000"/>
          </a:ln>
        </p:spPr>
        <p:txBody>
          <a:bodyPr tIns="91439" bIns="91439" anchor="ctr"/>
          <a:lstStyle/>
          <a:p>
            <a:pPr/>
          </a:p>
        </p:txBody>
      </p:sp>
      <p:sp>
        <p:nvSpPr>
          <p:cNvPr id="594" name="Rounded Rectangle"/>
          <p:cNvSpPr/>
          <p:nvPr/>
        </p:nvSpPr>
        <p:spPr>
          <a:xfrm>
            <a:off x="7020984" y="11409908"/>
            <a:ext cx="637132" cy="557499"/>
          </a:xfrm>
          <a:prstGeom prst="roundRect">
            <a:avLst>
              <a:gd name="adj" fmla="val 50000"/>
            </a:avLst>
          </a:prstGeom>
          <a:ln w="101600">
            <a:solidFill>
              <a:schemeClr val="accent1"/>
            </a:solidFill>
            <a:prstDash val="sysDot"/>
            <a:miter lim="400000"/>
          </a:ln>
        </p:spPr>
        <p:txBody>
          <a:bodyPr tIns="91439" bIns="91439" anchor="ctr"/>
          <a:lstStyle/>
          <a:p>
            <a:pPr/>
          </a:p>
        </p:txBody>
      </p:sp>
      <p:sp>
        <p:nvSpPr>
          <p:cNvPr id="595" name="TIDES POMP plot…"/>
          <p:cNvSpPr/>
          <p:nvPr/>
        </p:nvSpPr>
        <p:spPr>
          <a:xfrm>
            <a:off x="16625526" y="3522354"/>
            <a:ext cx="6625752" cy="8895327"/>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defRPr sz="4000"/>
            </a:pPr>
            <a:r>
              <a:t>TIDES POMP plot</a:t>
            </a:r>
          </a:p>
          <a:p>
            <a:pPr>
              <a:defRPr sz="4000"/>
            </a:pPr>
          </a:p>
          <a:p>
            <a:pPr>
              <a:defRPr i="1" sz="4000"/>
            </a:pPr>
            <a:r>
              <a:t>Aids general intuitions</a:t>
            </a:r>
          </a:p>
          <a:p>
            <a:pPr>
              <a:defRPr i="1" sz="4000"/>
            </a:pPr>
            <a:r>
              <a:t>Lowers necessary expertise</a:t>
            </a:r>
          </a:p>
          <a:p>
            <a:pPr>
              <a:defRPr i="1" sz="4000"/>
            </a:pPr>
          </a:p>
          <a:p>
            <a:pPr>
              <a:defRPr sz="4000"/>
            </a:pPr>
          </a:p>
          <a:p>
            <a:pPr>
              <a:defRPr sz="4000"/>
            </a:pPr>
            <a:r>
              <a:rPr i="1"/>
              <a:t>metapsy</a:t>
            </a:r>
            <a:r>
              <a:t> database of RCTs on psychotherapy for depression</a:t>
            </a:r>
          </a:p>
          <a:p>
            <a:pPr>
              <a:defRPr sz="4000"/>
            </a:pPr>
          </a:p>
          <a:p>
            <a:pPr>
              <a:defRPr sz="4000"/>
            </a:pPr>
          </a:p>
          <a:p>
            <a:pPr marL="358343" indent="-358343">
              <a:buSzPct val="100000"/>
              <a:buChar char="-"/>
              <a:defRPr sz="4000">
                <a:solidFill>
                  <a:schemeClr val="accent1"/>
                </a:solidFill>
              </a:defRPr>
            </a:pPr>
            <a:r>
              <a:t>Some are impossible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60" name="Group"/>
          <p:cNvGrpSpPr/>
          <p:nvPr/>
        </p:nvGrpSpPr>
        <p:grpSpPr>
          <a:xfrm>
            <a:off x="4322697" y="4496407"/>
            <a:ext cx="15934199" cy="5375844"/>
            <a:chOff x="0" y="0"/>
            <a:chExt cx="15934198" cy="5375843"/>
          </a:xfrm>
        </p:grpSpPr>
        <p:grpSp>
          <p:nvGrpSpPr>
            <p:cNvPr id="456" name="Group"/>
            <p:cNvGrpSpPr/>
            <p:nvPr/>
          </p:nvGrpSpPr>
          <p:grpSpPr>
            <a:xfrm>
              <a:off x="-1" y="0"/>
              <a:ext cx="12934566" cy="5375844"/>
              <a:chOff x="0" y="0"/>
              <a:chExt cx="12934564" cy="5375843"/>
            </a:xfrm>
          </p:grpSpPr>
          <p:pic>
            <p:nvPicPr>
              <p:cNvPr id="453" name="Screenshot 2024-02-27 at 11.02.21.png" descr="Screenshot 2024-02-27 at 11.02.21.png"/>
              <p:cNvPicPr>
                <a:picLocks noChangeAspect="1"/>
              </p:cNvPicPr>
              <p:nvPr/>
            </p:nvPicPr>
            <p:blipFill>
              <a:blip r:embed="rId2">
                <a:extLst/>
              </a:blip>
              <a:srcRect l="28584" t="61173" r="28584" b="10981"/>
              <a:stretch>
                <a:fillRect/>
              </a:stretch>
            </p:blipFill>
            <p:spPr>
              <a:xfrm>
                <a:off x="6643169" y="180971"/>
                <a:ext cx="6291396" cy="3902374"/>
              </a:xfrm>
              <a:prstGeom prst="rect">
                <a:avLst/>
              </a:prstGeom>
              <a:ln w="12700" cap="flat">
                <a:noFill/>
                <a:miter lim="400000"/>
              </a:ln>
              <a:effectLst/>
            </p:spPr>
          </p:pic>
          <p:pic>
            <p:nvPicPr>
              <p:cNvPr id="454" name="Screenshot 2024-02-27 at 11.02.21.png" descr="Screenshot 2024-02-27 at 11.02.21.png"/>
              <p:cNvPicPr>
                <a:picLocks noChangeAspect="1"/>
              </p:cNvPicPr>
              <p:nvPr/>
            </p:nvPicPr>
            <p:blipFill>
              <a:blip r:embed="rId2">
                <a:extLst/>
              </a:blip>
              <a:srcRect l="22598" t="11430" r="22598" b="51443"/>
              <a:stretch>
                <a:fillRect/>
              </a:stretch>
            </p:blipFill>
            <p:spPr>
              <a:xfrm>
                <a:off x="0" y="0"/>
                <a:ext cx="7878384" cy="5092233"/>
              </a:xfrm>
              <a:prstGeom prst="rect">
                <a:avLst/>
              </a:prstGeom>
              <a:ln w="12700" cap="flat">
                <a:noFill/>
                <a:miter lim="400000"/>
              </a:ln>
              <a:effectLst/>
            </p:spPr>
          </p:pic>
          <p:pic>
            <p:nvPicPr>
              <p:cNvPr id="455" name="Screenshot 2024-02-27 at 11.02.21.png" descr="Screenshot 2024-02-27 at 11.02.21.png"/>
              <p:cNvPicPr>
                <a:picLocks noChangeAspect="1"/>
              </p:cNvPicPr>
              <p:nvPr/>
            </p:nvPicPr>
            <p:blipFill>
              <a:blip r:embed="rId2">
                <a:extLst/>
              </a:blip>
              <a:srcRect l="39500" t="89846" r="28584" b="0"/>
              <a:stretch>
                <a:fillRect/>
              </a:stretch>
            </p:blipFill>
            <p:spPr>
              <a:xfrm>
                <a:off x="8246597" y="3952866"/>
                <a:ext cx="4687968" cy="1422978"/>
              </a:xfrm>
              <a:prstGeom prst="rect">
                <a:avLst/>
              </a:prstGeom>
              <a:ln w="12700" cap="flat">
                <a:noFill/>
                <a:miter lim="400000"/>
              </a:ln>
              <a:effectLst/>
            </p:spPr>
          </p:pic>
        </p:grpSp>
        <p:grpSp>
          <p:nvGrpSpPr>
            <p:cNvPr id="459" name="Group"/>
            <p:cNvGrpSpPr/>
            <p:nvPr/>
          </p:nvGrpSpPr>
          <p:grpSpPr>
            <a:xfrm>
              <a:off x="11606840" y="44732"/>
              <a:ext cx="4327359" cy="5098431"/>
              <a:chOff x="0" y="0"/>
              <a:chExt cx="4327357" cy="5098429"/>
            </a:xfrm>
          </p:grpSpPr>
          <p:pic>
            <p:nvPicPr>
              <p:cNvPr id="457" name="Screenshot 2024-07-18 at 14.57.34.png" descr="Screenshot 2024-07-18 at 14.57.34.png"/>
              <p:cNvPicPr>
                <a:picLocks noChangeAspect="1"/>
              </p:cNvPicPr>
              <p:nvPr/>
            </p:nvPicPr>
            <p:blipFill>
              <a:blip r:embed="rId3">
                <a:extLst/>
              </a:blip>
              <a:srcRect l="0" t="0" r="0" b="6431"/>
              <a:stretch>
                <a:fillRect/>
              </a:stretch>
            </p:blipFill>
            <p:spPr>
              <a:xfrm>
                <a:off x="0" y="0"/>
                <a:ext cx="4327358" cy="3836457"/>
              </a:xfrm>
              <a:prstGeom prst="rect">
                <a:avLst/>
              </a:prstGeom>
              <a:ln w="12700" cap="flat">
                <a:noFill/>
                <a:miter lim="400000"/>
              </a:ln>
              <a:effectLst/>
            </p:spPr>
          </p:pic>
          <p:pic>
            <p:nvPicPr>
              <p:cNvPr id="458" name="Screenshot 2024-07-18 at 14.53.39.png" descr="Screenshot 2024-07-18 at 14.53.39.png"/>
              <p:cNvPicPr>
                <a:picLocks noChangeAspect="1"/>
              </p:cNvPicPr>
              <p:nvPr/>
            </p:nvPicPr>
            <p:blipFill>
              <a:blip r:embed="rId4">
                <a:extLst/>
              </a:blip>
              <a:srcRect l="31761" t="81703" r="27843" b="0"/>
              <a:stretch>
                <a:fillRect/>
              </a:stretch>
            </p:blipFill>
            <p:spPr>
              <a:xfrm>
                <a:off x="1188243" y="3930332"/>
                <a:ext cx="1950949" cy="1168098"/>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TIDES…"/>
          <p:cNvSpPr/>
          <p:nvPr/>
        </p:nvSpPr>
        <p:spPr>
          <a:xfrm>
            <a:off x="5634155" y="1232917"/>
            <a:ext cx="16362131" cy="1003447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TIDES</a:t>
            </a:r>
          </a:p>
          <a:p>
            <a:pPr algn="ctr">
              <a:defRPr sz="4000"/>
            </a:pPr>
            <a:r>
              <a:t>Truncation Induced DEpendencies among Summary statistics</a:t>
            </a:r>
          </a:p>
        </p:txBody>
      </p:sp>
      <p:pic>
        <p:nvPicPr>
          <p:cNvPr id="598" name="Screenshot 2025-02-05 at 14.22.38.png" descr="Screenshot 2025-02-05 at 14.22.38.png"/>
          <p:cNvPicPr>
            <a:picLocks noChangeAspect="1"/>
          </p:cNvPicPr>
          <p:nvPr/>
        </p:nvPicPr>
        <p:blipFill>
          <a:blip r:embed="rId2">
            <a:extLst/>
          </a:blip>
          <a:srcRect l="0" t="0" r="25331" b="0"/>
          <a:stretch>
            <a:fillRect/>
          </a:stretch>
        </p:blipFill>
        <p:spPr>
          <a:xfrm>
            <a:off x="5833547" y="3133293"/>
            <a:ext cx="10286984" cy="9880152"/>
          </a:xfrm>
          <a:prstGeom prst="rect">
            <a:avLst/>
          </a:prstGeom>
          <a:ln w="12700">
            <a:miter lim="400000"/>
          </a:ln>
        </p:spPr>
      </p:pic>
      <p:sp>
        <p:nvSpPr>
          <p:cNvPr id="599" name="01."/>
          <p:cNvSpPr txBox="1"/>
          <p:nvPr>
            <p:ph type="body" idx="21"/>
          </p:nvPr>
        </p:nvSpPr>
        <p:spPr>
          <a:prstGeom prst="rect">
            <a:avLst/>
          </a:prstGeom>
        </p:spPr>
        <p:txBody>
          <a:bodyPr/>
          <a:lstStyle/>
          <a:p>
            <a:pPr/>
            <a:r>
              <a:t>01.</a:t>
            </a:r>
          </a:p>
        </p:txBody>
      </p:sp>
      <p:pic>
        <p:nvPicPr>
          <p:cNvPr id="600" name="Screenshot 2025-02-05 at 14.22.38.png" descr="Screenshot 2025-02-05 at 14.22.38.png"/>
          <p:cNvPicPr>
            <a:picLocks noChangeAspect="1"/>
          </p:cNvPicPr>
          <p:nvPr/>
        </p:nvPicPr>
        <p:blipFill>
          <a:blip r:embed="rId2">
            <a:extLst/>
          </a:blip>
          <a:srcRect l="74464" t="41246" r="0" b="44355"/>
          <a:stretch>
            <a:fillRect/>
          </a:stretch>
        </p:blipFill>
        <p:spPr>
          <a:xfrm>
            <a:off x="7287225" y="3995725"/>
            <a:ext cx="2648721" cy="1071058"/>
          </a:xfrm>
          <a:prstGeom prst="rect">
            <a:avLst/>
          </a:prstGeom>
          <a:ln w="12700">
            <a:miter lim="400000"/>
          </a:ln>
        </p:spPr>
      </p:pic>
      <p:sp>
        <p:nvSpPr>
          <p:cNvPr id="601" name="TIDES POMP plot…"/>
          <p:cNvSpPr/>
          <p:nvPr/>
        </p:nvSpPr>
        <p:spPr>
          <a:xfrm>
            <a:off x="16625526" y="3522354"/>
            <a:ext cx="6625752" cy="8895327"/>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defRPr sz="4000"/>
            </a:pPr>
            <a:r>
              <a:t>TIDES POMP plot</a:t>
            </a:r>
          </a:p>
          <a:p>
            <a:pPr>
              <a:defRPr sz="4000"/>
            </a:pPr>
          </a:p>
          <a:p>
            <a:pPr>
              <a:defRPr i="1" sz="4000"/>
            </a:pPr>
            <a:r>
              <a:t>Aids general intuitions</a:t>
            </a:r>
          </a:p>
          <a:p>
            <a:pPr>
              <a:defRPr i="1" sz="4000"/>
            </a:pPr>
            <a:r>
              <a:t>Lowers necessary expertise</a:t>
            </a:r>
          </a:p>
          <a:p>
            <a:pPr>
              <a:defRPr sz="4000"/>
            </a:pPr>
          </a:p>
          <a:p>
            <a:pPr>
              <a:defRPr sz="4000"/>
            </a:pPr>
          </a:p>
          <a:p>
            <a:pPr>
              <a:defRPr sz="4000"/>
            </a:pPr>
            <a:r>
              <a:rPr i="1"/>
              <a:t>metapsy</a:t>
            </a:r>
            <a:r>
              <a:t> database of RCTs on psychotherapy for depression</a:t>
            </a:r>
          </a:p>
          <a:p>
            <a:pPr>
              <a:defRPr sz="4000"/>
            </a:pPr>
          </a:p>
          <a:p>
            <a:pPr>
              <a:defRPr sz="4000"/>
            </a:pPr>
          </a:p>
          <a:p>
            <a:pPr marL="358343" indent="-358343">
              <a:buSzPct val="100000"/>
              <a:buChar char="-"/>
              <a:defRPr sz="4000">
                <a:solidFill>
                  <a:schemeClr val="accent1"/>
                </a:solidFill>
              </a:defRPr>
            </a:pPr>
            <a:r>
              <a:t>Some are impossible</a:t>
            </a:r>
          </a:p>
          <a:p>
            <a:pPr marL="358343" indent="-358343">
              <a:buSzPct val="100000"/>
              <a:buChar char="-"/>
              <a:defRPr sz="4000">
                <a:solidFill>
                  <a:srgbClr val="203276"/>
                </a:solidFill>
              </a:defRPr>
            </a:pPr>
            <a:r>
              <a:t>Others are implausible</a:t>
            </a:r>
          </a:p>
        </p:txBody>
      </p:sp>
      <p:sp>
        <p:nvSpPr>
          <p:cNvPr id="602" name="Rounded Rectangle"/>
          <p:cNvSpPr/>
          <p:nvPr/>
        </p:nvSpPr>
        <p:spPr>
          <a:xfrm>
            <a:off x="9140346" y="9419521"/>
            <a:ext cx="867175" cy="2366049"/>
          </a:xfrm>
          <a:prstGeom prst="roundRect">
            <a:avLst>
              <a:gd name="adj" fmla="val 43224"/>
            </a:avLst>
          </a:prstGeom>
          <a:ln w="101600">
            <a:solidFill>
              <a:srgbClr val="203276"/>
            </a:solidFill>
            <a:prstDash val="sysDot"/>
            <a:miter lim="400000"/>
          </a:ln>
        </p:spPr>
        <p:txBody>
          <a:bodyPr tIns="91439" bIns="91439" anchor="ctr"/>
          <a:lstStyle/>
          <a:p>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01."/>
          <p:cNvSpPr txBox="1"/>
          <p:nvPr>
            <p:ph type="body" idx="21"/>
          </p:nvPr>
        </p:nvSpPr>
        <p:spPr>
          <a:prstGeom prst="rect">
            <a:avLst/>
          </a:prstGeom>
        </p:spPr>
        <p:txBody>
          <a:bodyPr/>
          <a:lstStyle/>
          <a:p>
            <a:pPr/>
            <a:r>
              <a:t>01.</a:t>
            </a:r>
          </a:p>
        </p:txBody>
      </p:sp>
      <p:sp>
        <p:nvSpPr>
          <p:cNvPr id="605" name="Error / trustworthiness checks…"/>
          <p:cNvSpPr/>
          <p:nvPr/>
        </p:nvSpPr>
        <p:spPr>
          <a:xfrm>
            <a:off x="2023726" y="1232917"/>
            <a:ext cx="16362131" cy="1110770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Error / trustworthiness checks</a:t>
            </a:r>
          </a:p>
          <a:p>
            <a:pPr algn="ctr">
              <a:defRPr i="1" sz="4500"/>
            </a:pPr>
            <a:r>
              <a:t>Expertise problem</a:t>
            </a:r>
          </a:p>
          <a:p>
            <a:pPr>
              <a:defRPr sz="7900"/>
            </a:pPr>
          </a:p>
          <a:p>
            <a:pPr>
              <a:defRPr sz="7900"/>
            </a:pPr>
          </a:p>
          <a:p>
            <a:pPr algn="ctr">
              <a:defRPr sz="6000"/>
            </a:pPr>
            <a:r>
              <a:t>Beck Depression Inventory (BDI-II)</a:t>
            </a:r>
          </a:p>
          <a:p>
            <a:pPr algn="ctr">
              <a:defRPr sz="6000"/>
            </a:pPr>
            <a:r>
              <a:rPr i="1"/>
              <a:t>N</a:t>
            </a:r>
            <a:r>
              <a:t> = 23, </a:t>
            </a:r>
            <a:r>
              <a:rPr i="1"/>
              <a:t>M</a:t>
            </a:r>
            <a:r>
              <a:t> = 20.70, </a:t>
            </a:r>
            <a:r>
              <a:rPr i="1"/>
              <a:t>SD</a:t>
            </a:r>
            <a:r>
              <a:t> = 3.40</a:t>
            </a:r>
          </a:p>
          <a:p>
            <a:pPr algn="ctr">
              <a:defRPr sz="6000"/>
            </a:pPr>
          </a:p>
          <a:p>
            <a:pPr algn="ctr">
              <a:defRPr sz="6000"/>
            </a:pPr>
          </a:p>
        </p:txBody>
      </p:sp>
      <p:sp>
        <p:nvSpPr>
          <p:cNvPr id="606" name="errors.shinyapps.io/tides"/>
          <p:cNvSpPr txBox="1"/>
          <p:nvPr/>
        </p:nvSpPr>
        <p:spPr>
          <a:xfrm>
            <a:off x="7399361" y="11890448"/>
            <a:ext cx="5610861" cy="782827"/>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defRPr sz="4000"/>
            </a:pPr>
            <a:r>
              <a:rPr u="sng">
                <a:solidFill>
                  <a:srgbClr val="C00000"/>
                </a:solidFill>
                <a:uFill>
                  <a:solidFill>
                    <a:srgbClr val="C00000"/>
                  </a:solidFill>
                </a:uFill>
                <a:hlinkClick r:id="rId2" invalidUrl="" action="" tgtFrame="" tooltip="" history="1" highlightClick="0" endSnd="0"/>
              </a:rPr>
              <a:t>errors.shinyapps.io/tides</a:t>
            </a:r>
            <a:r>
              <a:t>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01."/>
          <p:cNvSpPr txBox="1"/>
          <p:nvPr>
            <p:ph type="body" idx="21"/>
          </p:nvPr>
        </p:nvSpPr>
        <p:spPr>
          <a:prstGeom prst="rect">
            <a:avLst/>
          </a:prstGeom>
        </p:spPr>
        <p:txBody>
          <a:bodyPr/>
          <a:lstStyle/>
          <a:p>
            <a:pPr/>
            <a:r>
              <a:t>01.</a:t>
            </a:r>
          </a:p>
        </p:txBody>
      </p:sp>
      <p:sp>
        <p:nvSpPr>
          <p:cNvPr id="609" name="Error / trustworthiness checks…"/>
          <p:cNvSpPr/>
          <p:nvPr/>
        </p:nvSpPr>
        <p:spPr>
          <a:xfrm>
            <a:off x="2023726" y="1232917"/>
            <a:ext cx="16362131" cy="1110770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Error / trustworthiness checks</a:t>
            </a:r>
          </a:p>
          <a:p>
            <a:pPr algn="ctr">
              <a:defRPr i="1" sz="4500"/>
            </a:pPr>
            <a:r>
              <a:t>Expertise problem</a:t>
            </a:r>
          </a:p>
          <a:p>
            <a:pPr>
              <a:defRPr sz="7900"/>
            </a:pPr>
          </a:p>
          <a:p>
            <a:pPr>
              <a:defRPr sz="7900"/>
            </a:pPr>
          </a:p>
          <a:p>
            <a:pPr algn="ctr">
              <a:defRPr sz="6000"/>
            </a:pPr>
            <a:r>
              <a:t>Beck Depression Inventory (BDI-II)</a:t>
            </a:r>
          </a:p>
          <a:p>
            <a:pPr algn="ctr">
              <a:defRPr sz="6000"/>
            </a:pPr>
            <a:r>
              <a:rPr i="1"/>
              <a:t>N</a:t>
            </a:r>
            <a:r>
              <a:t> = 23, </a:t>
            </a:r>
            <a:r>
              <a:rPr i="1"/>
              <a:t>M</a:t>
            </a:r>
            <a:r>
              <a:t> = 20.70, </a:t>
            </a:r>
            <a:r>
              <a:rPr i="1"/>
              <a:t>SD</a:t>
            </a:r>
            <a:r>
              <a:t> = 3.40</a:t>
            </a:r>
          </a:p>
          <a:p>
            <a:pPr algn="ctr">
              <a:defRPr sz="6000"/>
            </a:pPr>
          </a:p>
          <a:p>
            <a:pPr algn="ctr">
              <a:defRPr sz="6000"/>
            </a:pPr>
            <a:r>
              <a:t>Patient Health Questionnaire 9 (PHQ-9)</a:t>
            </a:r>
          </a:p>
          <a:p>
            <a:pPr algn="ctr">
              <a:defRPr sz="6000"/>
            </a:pPr>
            <a:r>
              <a:rPr i="1"/>
              <a:t>N</a:t>
            </a:r>
            <a:r>
              <a:t> = 20, </a:t>
            </a:r>
            <a:r>
              <a:rPr i="1"/>
              <a:t>M</a:t>
            </a:r>
            <a:r>
              <a:t> = 14.50, </a:t>
            </a:r>
            <a:r>
              <a:rPr i="1"/>
              <a:t>SD</a:t>
            </a:r>
            <a:r>
              <a:t> = 14.13</a:t>
            </a:r>
          </a:p>
        </p:txBody>
      </p:sp>
      <p:sp>
        <p:nvSpPr>
          <p:cNvPr id="610" name="errors.shinyapps.io/tides"/>
          <p:cNvSpPr txBox="1"/>
          <p:nvPr/>
        </p:nvSpPr>
        <p:spPr>
          <a:xfrm>
            <a:off x="7399361" y="11890448"/>
            <a:ext cx="5610861" cy="782827"/>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defRPr sz="4000"/>
            </a:pPr>
            <a:r>
              <a:rPr u="sng">
                <a:solidFill>
                  <a:srgbClr val="C00000"/>
                </a:solidFill>
                <a:uFill>
                  <a:solidFill>
                    <a:srgbClr val="C00000"/>
                  </a:solidFill>
                </a:uFill>
                <a:hlinkClick r:id="rId2" invalidUrl="" action="" tgtFrame="" tooltip="" history="1" highlightClick="0" endSnd="0"/>
              </a:rPr>
              <a:t>errors.shinyapps.io/tides</a:t>
            </a:r>
            <a:r>
              <a: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Rectangle"/>
          <p:cNvSpPr/>
          <p:nvPr/>
        </p:nvSpPr>
        <p:spPr>
          <a:xfrm>
            <a:off x="-734853" y="-145381"/>
            <a:ext cx="26115257" cy="14006762"/>
          </a:xfrm>
          <a:prstGeom prst="rect">
            <a:avLst/>
          </a:prstGeom>
          <a:solidFill>
            <a:srgbClr val="222529"/>
          </a:solidFill>
          <a:ln w="12700">
            <a:miter lim="400000"/>
          </a:ln>
        </p:spPr>
        <p:txBody>
          <a:bodyPr tIns="91439" bIns="91439" anchor="ctr"/>
          <a:lstStyle/>
          <a:p>
            <a:pPr>
              <a:lnSpc>
                <a:spcPct val="80000"/>
              </a:lnSpc>
              <a:defRPr sz="8000">
                <a:solidFill>
                  <a:srgbClr val="FFFFFF"/>
                </a:solidFill>
              </a:defRPr>
            </a:pPr>
          </a:p>
        </p:txBody>
      </p:sp>
      <p:sp>
        <p:nvSpPr>
          <p:cNvPr id="613" name="regcheck.app"/>
          <p:cNvSpPr txBox="1"/>
          <p:nvPr/>
        </p:nvSpPr>
        <p:spPr>
          <a:xfrm>
            <a:off x="20972440" y="-33529"/>
            <a:ext cx="3300985" cy="77825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defTabSz="457200">
              <a:defRPr sz="4000">
                <a:solidFill>
                  <a:srgbClr val="FFFFFF"/>
                </a:solidFill>
                <a:uFill>
                  <a:solidFill>
                    <a:srgbClr val="C00000"/>
                  </a:solidFill>
                </a:uFill>
                <a:latin typeface="Helvetica Neue"/>
                <a:ea typeface="Helvetica Neue"/>
                <a:cs typeface="Helvetica Neue"/>
                <a:sym typeface="Helvetica Neue"/>
                <a:hlinkClick r:id="rId2" invalidUrl="" action="" tgtFrame="" tooltip="" history="1" highlightClick="0" endSnd="0"/>
              </a:defRPr>
            </a:lvl1pPr>
          </a:lstStyle>
          <a:p>
            <a:pPr>
              <a:defRPr>
                <a:uFill>
                  <a:solidFill>
                    <a:srgbClr val="E0E0E0"/>
                  </a:solidFill>
                </a:uFill>
              </a:defRPr>
            </a:pPr>
            <a:r>
              <a:rPr>
                <a:uFill>
                  <a:solidFill>
                    <a:srgbClr val="C00000"/>
                  </a:solidFill>
                </a:uFill>
                <a:hlinkClick r:id="rId2" invalidUrl="" action="" tgtFrame="" tooltip="" history="1" highlightClick="0" endSnd="0"/>
              </a:rPr>
              <a:t>regcheck.app</a:t>
            </a:r>
          </a:p>
        </p:txBody>
      </p:sp>
      <p:pic>
        <p:nvPicPr>
          <p:cNvPr id="614" name="Screenshot 2024-07-22 at 07.34.54.png" descr="Screenshot 2024-07-22 at 07.34.54.png"/>
          <p:cNvPicPr>
            <a:picLocks noChangeAspect="1"/>
          </p:cNvPicPr>
          <p:nvPr/>
        </p:nvPicPr>
        <p:blipFill>
          <a:blip r:embed="rId3">
            <a:extLst/>
          </a:blip>
          <a:stretch>
            <a:fillRect/>
          </a:stretch>
        </p:blipFill>
        <p:spPr>
          <a:xfrm>
            <a:off x="3964592" y="242394"/>
            <a:ext cx="16454816" cy="1323121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Rectangle"/>
          <p:cNvSpPr/>
          <p:nvPr/>
        </p:nvSpPr>
        <p:spPr>
          <a:xfrm>
            <a:off x="-734853" y="-145381"/>
            <a:ext cx="26115257" cy="14006762"/>
          </a:xfrm>
          <a:prstGeom prst="rect">
            <a:avLst/>
          </a:prstGeom>
          <a:solidFill>
            <a:srgbClr val="222529"/>
          </a:solidFill>
          <a:ln w="12700">
            <a:miter lim="400000"/>
          </a:ln>
        </p:spPr>
        <p:txBody>
          <a:bodyPr tIns="91439" bIns="91439" anchor="ctr"/>
          <a:lstStyle/>
          <a:p>
            <a:pPr>
              <a:lnSpc>
                <a:spcPct val="80000"/>
              </a:lnSpc>
              <a:defRPr sz="8000">
                <a:solidFill>
                  <a:srgbClr val="FFFFFF"/>
                </a:solidFill>
              </a:defRPr>
            </a:pPr>
          </a:p>
        </p:txBody>
      </p:sp>
      <p:sp>
        <p:nvSpPr>
          <p:cNvPr id="617" name="Rectangle"/>
          <p:cNvSpPr/>
          <p:nvPr/>
        </p:nvSpPr>
        <p:spPr>
          <a:xfrm>
            <a:off x="3917237" y="-145381"/>
            <a:ext cx="16549526" cy="14006762"/>
          </a:xfrm>
          <a:prstGeom prst="rect">
            <a:avLst/>
          </a:prstGeom>
          <a:solidFill>
            <a:srgbClr val="222529"/>
          </a:solidFill>
          <a:ln w="12700">
            <a:miter lim="400000"/>
          </a:ln>
        </p:spPr>
        <p:txBody>
          <a:bodyPr tIns="91439" bIns="91439" anchor="ctr"/>
          <a:lstStyle/>
          <a:p>
            <a:pPr>
              <a:lnSpc>
                <a:spcPct val="80000"/>
              </a:lnSpc>
              <a:defRPr sz="8000">
                <a:solidFill>
                  <a:srgbClr val="FFFFFF"/>
                </a:solidFill>
              </a:defRPr>
            </a:pPr>
          </a:p>
        </p:txBody>
      </p:sp>
      <p:pic>
        <p:nvPicPr>
          <p:cNvPr id="618" name="Screenshot 2024-07-22 at 07.34.54.png" descr="Screenshot 2024-07-22 at 07.34.54.png"/>
          <p:cNvPicPr>
            <a:picLocks noChangeAspect="1"/>
          </p:cNvPicPr>
          <p:nvPr/>
        </p:nvPicPr>
        <p:blipFill>
          <a:blip r:embed="rId2">
            <a:extLst/>
          </a:blip>
          <a:stretch>
            <a:fillRect/>
          </a:stretch>
        </p:blipFill>
        <p:spPr>
          <a:xfrm>
            <a:off x="3964592" y="242394"/>
            <a:ext cx="16454816" cy="13231212"/>
          </a:xfrm>
          <a:prstGeom prst="rect">
            <a:avLst/>
          </a:prstGeom>
          <a:ln w="12700">
            <a:miter lim="400000"/>
          </a:ln>
        </p:spPr>
      </p:pic>
      <p:pic>
        <p:nvPicPr>
          <p:cNvPr id="619" name="Screenshot 2024-07-22 at 07.35.26.png" descr="Screenshot 2024-07-22 at 07.35.26.png"/>
          <p:cNvPicPr>
            <a:picLocks noChangeAspect="1"/>
          </p:cNvPicPr>
          <p:nvPr/>
        </p:nvPicPr>
        <p:blipFill>
          <a:blip r:embed="rId3">
            <a:extLst/>
          </a:blip>
          <a:stretch>
            <a:fillRect/>
          </a:stretch>
        </p:blipFill>
        <p:spPr>
          <a:xfrm>
            <a:off x="4020428" y="301646"/>
            <a:ext cx="16343144" cy="13112709"/>
          </a:xfrm>
          <a:prstGeom prst="rect">
            <a:avLst/>
          </a:prstGeom>
          <a:ln w="12700">
            <a:miter lim="400000"/>
          </a:ln>
        </p:spPr>
      </p:pic>
      <p:sp>
        <p:nvSpPr>
          <p:cNvPr id="620" name="regcheck.app"/>
          <p:cNvSpPr txBox="1"/>
          <p:nvPr/>
        </p:nvSpPr>
        <p:spPr>
          <a:xfrm>
            <a:off x="20972440" y="-33529"/>
            <a:ext cx="3300985" cy="77825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defTabSz="457200">
              <a:defRPr sz="4000">
                <a:solidFill>
                  <a:srgbClr val="FFFFFF"/>
                </a:solidFill>
                <a:uFill>
                  <a:solidFill>
                    <a:srgbClr val="C00000"/>
                  </a:solidFill>
                </a:uFill>
                <a:latin typeface="Helvetica Neue"/>
                <a:ea typeface="Helvetica Neue"/>
                <a:cs typeface="Helvetica Neue"/>
                <a:sym typeface="Helvetica Neue"/>
                <a:hlinkClick r:id="rId4" invalidUrl="" action="" tgtFrame="" tooltip="" history="1" highlightClick="0" endSnd="0"/>
              </a:defRPr>
            </a:lvl1pPr>
          </a:lstStyle>
          <a:p>
            <a:pPr>
              <a:defRPr>
                <a:uFill>
                  <a:solidFill>
                    <a:srgbClr val="E0E0E0"/>
                  </a:solidFill>
                </a:uFill>
              </a:defRPr>
            </a:pPr>
            <a:r>
              <a:rPr>
                <a:uFill>
                  <a:solidFill>
                    <a:srgbClr val="C00000"/>
                  </a:solidFill>
                </a:uFill>
                <a:hlinkClick r:id="rId4" invalidUrl="" action="" tgtFrame="" tooltip="" history="1" highlightClick="0" endSnd="0"/>
              </a:rPr>
              <a:t>regcheck.app</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Rectangle"/>
          <p:cNvSpPr/>
          <p:nvPr/>
        </p:nvSpPr>
        <p:spPr>
          <a:xfrm>
            <a:off x="-734853" y="-145381"/>
            <a:ext cx="26115257" cy="14006762"/>
          </a:xfrm>
          <a:prstGeom prst="rect">
            <a:avLst/>
          </a:prstGeom>
          <a:solidFill>
            <a:srgbClr val="222529"/>
          </a:solidFill>
          <a:ln w="12700">
            <a:miter lim="400000"/>
          </a:ln>
        </p:spPr>
        <p:txBody>
          <a:bodyPr tIns="91439" bIns="91439" anchor="ctr"/>
          <a:lstStyle/>
          <a:p>
            <a:pPr>
              <a:lnSpc>
                <a:spcPct val="80000"/>
              </a:lnSpc>
              <a:defRPr sz="8000">
                <a:solidFill>
                  <a:srgbClr val="FFFFFF"/>
                </a:solidFill>
              </a:defRPr>
            </a:pPr>
          </a:p>
        </p:txBody>
      </p:sp>
      <p:sp>
        <p:nvSpPr>
          <p:cNvPr id="623" name="Validation against human-coded data in progress…"/>
          <p:cNvSpPr/>
          <p:nvPr/>
        </p:nvSpPr>
        <p:spPr>
          <a:xfrm>
            <a:off x="4516820" y="-145381"/>
            <a:ext cx="15611912" cy="14006762"/>
          </a:xfrm>
          <a:prstGeom prst="rect">
            <a:avLst/>
          </a:prstGeom>
          <a:solidFill>
            <a:srgbClr val="222529"/>
          </a:solidFill>
          <a:ln w="12700">
            <a:miter lim="400000"/>
          </a:ln>
          <a:extLst>
            <a:ext uri="{C572A759-6A51-4108-AA02-DFA0A04FC94B}">
              <ma14:wrappingTextBoxFlag xmlns:ma14="http://schemas.microsoft.com/office/mac/drawingml/2011/main" val="1"/>
            </a:ext>
          </a:extLst>
        </p:spPr>
        <p:txBody>
          <a:bodyPr tIns="91439" bIns="91439" anchor="ctr"/>
          <a:lstStyle/>
          <a:p>
            <a:pPr>
              <a:lnSpc>
                <a:spcPct val="80000"/>
              </a:lnSpc>
              <a:defRPr sz="8000">
                <a:solidFill>
                  <a:srgbClr val="FFFFFF"/>
                </a:solidFill>
              </a:defRPr>
            </a:pPr>
          </a:p>
          <a:p>
            <a:pPr>
              <a:lnSpc>
                <a:spcPct val="80000"/>
              </a:lnSpc>
              <a:defRPr sz="8000">
                <a:solidFill>
                  <a:srgbClr val="FFFFFF"/>
                </a:solidFill>
              </a:defRPr>
            </a:pPr>
          </a:p>
          <a:p>
            <a:pPr>
              <a:lnSpc>
                <a:spcPct val="80000"/>
              </a:lnSpc>
              <a:defRPr sz="8000">
                <a:solidFill>
                  <a:srgbClr val="FFFFFF"/>
                </a:solidFill>
              </a:defRPr>
            </a:pPr>
          </a:p>
          <a:p>
            <a:pPr>
              <a:lnSpc>
                <a:spcPct val="80000"/>
              </a:lnSpc>
              <a:defRPr sz="8000">
                <a:solidFill>
                  <a:srgbClr val="FFFFFF"/>
                </a:solidFill>
              </a:defRPr>
            </a:pPr>
          </a:p>
          <a:p>
            <a:pPr>
              <a:lnSpc>
                <a:spcPct val="80000"/>
              </a:lnSpc>
              <a:defRPr sz="8000">
                <a:solidFill>
                  <a:srgbClr val="FFFFFF"/>
                </a:solidFill>
              </a:defRPr>
            </a:pPr>
            <a:r>
              <a:t>Validation against human-coded data in progress</a:t>
            </a:r>
          </a:p>
          <a:p>
            <a:pPr>
              <a:lnSpc>
                <a:spcPct val="80000"/>
              </a:lnSpc>
              <a:defRPr sz="8000">
                <a:solidFill>
                  <a:srgbClr val="FFFFFF"/>
                </a:solidFill>
              </a:defRPr>
            </a:pPr>
          </a:p>
          <a:p>
            <a:pPr>
              <a:lnSpc>
                <a:spcPct val="80000"/>
              </a:lnSpc>
              <a:defRPr sz="8000">
                <a:solidFill>
                  <a:srgbClr val="FFFFFF"/>
                </a:solidFill>
              </a:defRPr>
            </a:pPr>
            <a:r>
              <a:t>API support for </a:t>
            </a:r>
            <a:r>
              <a:rPr u="sng">
                <a:solidFill>
                  <a:srgbClr val="C00000"/>
                </a:solidFill>
                <a:uFill>
                  <a:solidFill>
                    <a:srgbClr val="C00000"/>
                  </a:solidFill>
                </a:uFill>
                <a:hlinkClick r:id="rId2" invalidUrl="" action="" tgtFrame="" tooltip="" history="1" highlightClick="0" endSnd="0"/>
              </a:rPr>
              <a:t>OSF</a:t>
            </a:r>
            <a:r>
              <a:t> and </a:t>
            </a:r>
            <a:r>
              <a:rPr u="sng">
                <a:solidFill>
                  <a:srgbClr val="C00000"/>
                </a:solidFill>
                <a:uFill>
                  <a:solidFill>
                    <a:srgbClr val="C00000"/>
                  </a:solidFill>
                </a:uFill>
                <a:hlinkClick r:id="rId3" invalidUrl="" action="" tgtFrame="" tooltip="" history="1" highlightClick="0" endSnd="0"/>
              </a:rPr>
              <a:t>clinicaltrials.gov</a:t>
            </a:r>
            <a:r>
              <a:t> in progress</a:t>
            </a:r>
          </a:p>
        </p:txBody>
      </p:sp>
      <p:pic>
        <p:nvPicPr>
          <p:cNvPr id="624" name="Screenshot 2024-07-22 at 07.34.54.png" descr="Screenshot 2024-07-22 at 07.34.54.png"/>
          <p:cNvPicPr>
            <a:picLocks noChangeAspect="1"/>
          </p:cNvPicPr>
          <p:nvPr/>
        </p:nvPicPr>
        <p:blipFill>
          <a:blip r:embed="rId4">
            <a:extLst/>
          </a:blip>
          <a:srcRect l="0" t="18272" r="0" b="49510"/>
          <a:stretch>
            <a:fillRect/>
          </a:stretch>
        </p:blipFill>
        <p:spPr>
          <a:xfrm>
            <a:off x="3964582" y="579376"/>
            <a:ext cx="16454817" cy="4262643"/>
          </a:xfrm>
          <a:prstGeom prst="rect">
            <a:avLst/>
          </a:prstGeom>
          <a:ln w="12700">
            <a:miter lim="400000"/>
          </a:ln>
        </p:spPr>
      </p:pic>
      <p:sp>
        <p:nvSpPr>
          <p:cNvPr id="625" name="regcheck.app"/>
          <p:cNvSpPr txBox="1"/>
          <p:nvPr/>
        </p:nvSpPr>
        <p:spPr>
          <a:xfrm>
            <a:off x="20972440" y="-33529"/>
            <a:ext cx="3300985" cy="77825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defTabSz="457200">
              <a:defRPr sz="4000">
                <a:solidFill>
                  <a:srgbClr val="FFFFFF"/>
                </a:solidFill>
                <a:uFill>
                  <a:solidFill>
                    <a:srgbClr val="C00000"/>
                  </a:solidFill>
                </a:uFill>
                <a:latin typeface="Helvetica Neue"/>
                <a:ea typeface="Helvetica Neue"/>
                <a:cs typeface="Helvetica Neue"/>
                <a:sym typeface="Helvetica Neue"/>
                <a:hlinkClick r:id="rId5" invalidUrl="" action="" tgtFrame="" tooltip="" history="1" highlightClick="0" endSnd="0"/>
              </a:defRPr>
            </a:lvl1pPr>
          </a:lstStyle>
          <a:p>
            <a:pPr>
              <a:defRPr>
                <a:uFill>
                  <a:solidFill>
                    <a:srgbClr val="E0E0E0"/>
                  </a:solidFill>
                </a:uFill>
              </a:defRPr>
            </a:pPr>
            <a:r>
              <a:rPr>
                <a:uFill>
                  <a:solidFill>
                    <a:srgbClr val="C00000"/>
                  </a:solidFill>
                </a:uFill>
                <a:hlinkClick r:id="rId5" invalidUrl="" action="" tgtFrame="" tooltip="" history="1" highlightClick="0" endSnd="0"/>
              </a:rPr>
              <a:t>regcheck.app</a:t>
            </a:r>
          </a:p>
        </p:txBody>
      </p:sp>
      <p:pic>
        <p:nvPicPr>
          <p:cNvPr id="626" name="Screenshot 2024-07-22 at 07.35.09.png" descr="Screenshot 2024-07-22 at 07.35.09.png"/>
          <p:cNvPicPr>
            <a:picLocks noChangeAspect="1"/>
          </p:cNvPicPr>
          <p:nvPr/>
        </p:nvPicPr>
        <p:blipFill>
          <a:blip r:embed="rId6">
            <a:extLst/>
          </a:blip>
          <a:stretch>
            <a:fillRect/>
          </a:stretch>
        </p:blipFill>
        <p:spPr>
          <a:xfrm>
            <a:off x="4173084" y="242394"/>
            <a:ext cx="16037832" cy="1323121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Rectangle"/>
          <p:cNvSpPr/>
          <p:nvPr/>
        </p:nvSpPr>
        <p:spPr>
          <a:xfrm>
            <a:off x="-734853" y="-145381"/>
            <a:ext cx="26115257" cy="14006762"/>
          </a:xfrm>
          <a:prstGeom prst="rect">
            <a:avLst/>
          </a:prstGeom>
          <a:solidFill>
            <a:srgbClr val="222529"/>
          </a:solidFill>
          <a:ln w="12700">
            <a:miter lim="400000"/>
          </a:ln>
        </p:spPr>
        <p:txBody>
          <a:bodyPr tIns="91439" bIns="91439" anchor="ctr"/>
          <a:lstStyle/>
          <a:p>
            <a:pPr>
              <a:lnSpc>
                <a:spcPct val="80000"/>
              </a:lnSpc>
              <a:defRPr sz="8000">
                <a:solidFill>
                  <a:srgbClr val="FFFFFF"/>
                </a:solidFill>
              </a:defRPr>
            </a:pPr>
          </a:p>
        </p:txBody>
      </p:sp>
      <p:sp>
        <p:nvSpPr>
          <p:cNvPr id="629" name="In progress:…"/>
          <p:cNvSpPr/>
          <p:nvPr/>
        </p:nvSpPr>
        <p:spPr>
          <a:xfrm>
            <a:off x="4516820" y="-145381"/>
            <a:ext cx="15611912" cy="14006762"/>
          </a:xfrm>
          <a:prstGeom prst="rect">
            <a:avLst/>
          </a:prstGeom>
          <a:solidFill>
            <a:srgbClr val="222529"/>
          </a:solidFill>
          <a:ln w="12700">
            <a:miter lim="400000"/>
          </a:ln>
          <a:extLst>
            <a:ext uri="{C572A759-6A51-4108-AA02-DFA0A04FC94B}">
              <ma14:wrappingTextBoxFlag xmlns:ma14="http://schemas.microsoft.com/office/mac/drawingml/2011/main" val="1"/>
            </a:ext>
          </a:extLst>
        </p:spPr>
        <p:txBody>
          <a:bodyPr tIns="91439" bIns="91439" anchor="ctr"/>
          <a:lstStyle/>
          <a:p>
            <a:pPr>
              <a:lnSpc>
                <a:spcPct val="80000"/>
              </a:lnSpc>
              <a:defRPr sz="8000">
                <a:solidFill>
                  <a:srgbClr val="FFFFFF"/>
                </a:solidFill>
              </a:defRPr>
            </a:pPr>
          </a:p>
          <a:p>
            <a:pPr>
              <a:lnSpc>
                <a:spcPct val="80000"/>
              </a:lnSpc>
              <a:defRPr sz="8000">
                <a:solidFill>
                  <a:srgbClr val="FFFFFF"/>
                </a:solidFill>
              </a:defRPr>
            </a:pPr>
          </a:p>
          <a:p>
            <a:pPr>
              <a:lnSpc>
                <a:spcPct val="80000"/>
              </a:lnSpc>
              <a:defRPr sz="8000">
                <a:solidFill>
                  <a:srgbClr val="FFFFFF"/>
                </a:solidFill>
              </a:defRPr>
            </a:pPr>
          </a:p>
          <a:p>
            <a:pPr>
              <a:lnSpc>
                <a:spcPct val="80000"/>
              </a:lnSpc>
              <a:defRPr sz="8000">
                <a:solidFill>
                  <a:srgbClr val="FFFFFF"/>
                </a:solidFill>
              </a:defRPr>
            </a:pPr>
          </a:p>
          <a:p>
            <a:pPr>
              <a:lnSpc>
                <a:spcPct val="80000"/>
              </a:lnSpc>
              <a:defRPr sz="5000">
                <a:solidFill>
                  <a:srgbClr val="FFFFFF"/>
                </a:solidFill>
              </a:defRPr>
            </a:pPr>
            <a:r>
              <a:t>In progress:</a:t>
            </a:r>
          </a:p>
          <a:p>
            <a:pPr>
              <a:lnSpc>
                <a:spcPct val="80000"/>
              </a:lnSpc>
              <a:defRPr sz="8000">
                <a:solidFill>
                  <a:srgbClr val="FFFFFF"/>
                </a:solidFill>
              </a:defRPr>
            </a:pPr>
          </a:p>
          <a:p>
            <a:pPr>
              <a:lnSpc>
                <a:spcPct val="80000"/>
              </a:lnSpc>
              <a:defRPr sz="6000">
                <a:solidFill>
                  <a:srgbClr val="FFFFFF"/>
                </a:solidFill>
              </a:defRPr>
            </a:pPr>
            <a:r>
              <a:t>Validation against human-coded data</a:t>
            </a:r>
          </a:p>
          <a:p>
            <a:pPr>
              <a:lnSpc>
                <a:spcPct val="80000"/>
              </a:lnSpc>
              <a:defRPr sz="6000">
                <a:solidFill>
                  <a:srgbClr val="FFFFFF"/>
                </a:solidFill>
              </a:defRPr>
            </a:pPr>
          </a:p>
          <a:p>
            <a:pPr>
              <a:lnSpc>
                <a:spcPct val="80000"/>
              </a:lnSpc>
              <a:defRPr sz="6000">
                <a:solidFill>
                  <a:srgbClr val="FFFFFF"/>
                </a:solidFill>
              </a:defRPr>
            </a:pPr>
            <a:r>
              <a:t>API support for OSF and clinicaltrials.gov</a:t>
            </a:r>
          </a:p>
        </p:txBody>
      </p:sp>
      <p:pic>
        <p:nvPicPr>
          <p:cNvPr id="630" name="Screenshot 2024-07-22 at 07.34.54.png" descr="Screenshot 2024-07-22 at 07.34.54.png"/>
          <p:cNvPicPr>
            <a:picLocks noChangeAspect="1"/>
          </p:cNvPicPr>
          <p:nvPr/>
        </p:nvPicPr>
        <p:blipFill>
          <a:blip r:embed="rId2">
            <a:extLst/>
          </a:blip>
          <a:srcRect l="0" t="18272" r="0" b="49510"/>
          <a:stretch>
            <a:fillRect/>
          </a:stretch>
        </p:blipFill>
        <p:spPr>
          <a:xfrm>
            <a:off x="3964582" y="579376"/>
            <a:ext cx="16454817" cy="4262643"/>
          </a:xfrm>
          <a:prstGeom prst="rect">
            <a:avLst/>
          </a:prstGeom>
          <a:ln w="12700">
            <a:miter lim="400000"/>
          </a:ln>
        </p:spPr>
      </p:pic>
      <p:sp>
        <p:nvSpPr>
          <p:cNvPr id="631" name="regcheck.app"/>
          <p:cNvSpPr txBox="1"/>
          <p:nvPr/>
        </p:nvSpPr>
        <p:spPr>
          <a:xfrm>
            <a:off x="20972440" y="-33529"/>
            <a:ext cx="3300985" cy="77825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defTabSz="457200">
              <a:defRPr sz="4000">
                <a:solidFill>
                  <a:srgbClr val="FFFFFF"/>
                </a:solidFill>
                <a:uFill>
                  <a:solidFill>
                    <a:srgbClr val="C00000"/>
                  </a:solidFill>
                </a:uFill>
                <a:latin typeface="Helvetica Neue"/>
                <a:ea typeface="Helvetica Neue"/>
                <a:cs typeface="Helvetica Neue"/>
                <a:sym typeface="Helvetica Neue"/>
                <a:hlinkClick r:id="rId3" invalidUrl="" action="" tgtFrame="" tooltip="" history="1" highlightClick="0" endSnd="0"/>
              </a:defRPr>
            </a:lvl1pPr>
          </a:lstStyle>
          <a:p>
            <a:pPr>
              <a:defRPr>
                <a:uFill>
                  <a:solidFill>
                    <a:srgbClr val="E0E0E0"/>
                  </a:solidFill>
                </a:uFill>
              </a:defRPr>
            </a:pPr>
            <a:r>
              <a:rPr>
                <a:uFill>
                  <a:solidFill>
                    <a:srgbClr val="C00000"/>
                  </a:solidFill>
                </a:uFill>
                <a:hlinkClick r:id="rId3" invalidUrl="" action="" tgtFrame="" tooltip="" history="1" highlightClick="0" endSnd="0"/>
              </a:rPr>
              <a:t>regcheck.app</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02."/>
          <p:cNvSpPr txBox="1"/>
          <p:nvPr>
            <p:ph type="body" idx="21"/>
          </p:nvPr>
        </p:nvSpPr>
        <p:spPr>
          <a:prstGeom prst="rect">
            <a:avLst/>
          </a:prstGeom>
        </p:spPr>
        <p:txBody>
          <a:bodyPr/>
          <a:lstStyle/>
          <a:p>
            <a:pPr/>
            <a:r>
              <a:t>02.</a:t>
            </a:r>
          </a:p>
        </p:txBody>
      </p:sp>
      <p:sp>
        <p:nvSpPr>
          <p:cNvPr id="634" name="Textfeld 7"/>
          <p:cNvSpPr txBox="1"/>
          <p:nvPr>
            <p:ph type="body" idx="22"/>
          </p:nvPr>
        </p:nvSpPr>
        <p:spPr>
          <a:prstGeom prst="rect">
            <a:avLst/>
          </a:prstGeom>
        </p:spPr>
        <p:txBody>
          <a:bodyPr/>
          <a:lstStyle/>
          <a:p>
            <a:pPr/>
            <a:r>
              <a:t>A master’s degree course </a:t>
            </a:r>
          </a:p>
          <a:p>
            <a:pPr/>
            <a:r>
              <a:t>in error detection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02."/>
          <p:cNvSpPr txBox="1"/>
          <p:nvPr>
            <p:ph type="body" idx="21"/>
          </p:nvPr>
        </p:nvSpPr>
        <p:spPr>
          <a:prstGeom prst="rect">
            <a:avLst/>
          </a:prstGeom>
        </p:spPr>
        <p:txBody>
          <a:bodyPr/>
          <a:lstStyle/>
          <a:p>
            <a:pPr/>
            <a:r>
              <a:t>02.</a:t>
            </a:r>
          </a:p>
        </p:txBody>
      </p:sp>
      <p:sp>
        <p:nvSpPr>
          <p:cNvPr id="637" name="Conspicuous absence…"/>
          <p:cNvSpPr/>
          <p:nvPr/>
        </p:nvSpPr>
        <p:spPr>
          <a:xfrm>
            <a:off x="6010244" y="3726898"/>
            <a:ext cx="16972871" cy="9385944"/>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lnSpc>
                <a:spcPct val="90000"/>
              </a:lnSpc>
              <a:defRPr b="1" sz="7500"/>
            </a:pPr>
            <a:r>
              <a:t>Conspicuous absence </a:t>
            </a:r>
          </a:p>
          <a:p>
            <a:pPr algn="ctr">
              <a:lnSpc>
                <a:spcPct val="90000"/>
              </a:lnSpc>
              <a:defRPr b="1" sz="7500"/>
            </a:pPr>
            <a:r>
              <a:t>of error detection in the curriculum</a:t>
            </a:r>
          </a:p>
          <a:p>
            <a:pPr algn="ctr">
              <a:defRPr sz="4000"/>
            </a:pPr>
          </a:p>
          <a:p>
            <a:pPr algn="ctr">
              <a:defRPr sz="6500"/>
            </a:pPr>
          </a:p>
          <a:p>
            <a:pPr algn="ctr">
              <a:lnSpc>
                <a:spcPct val="80000"/>
              </a:lnSpc>
              <a:defRPr sz="6500"/>
            </a:pPr>
            <a:r>
              <a:t>Defence against the dark arts: </a:t>
            </a:r>
          </a:p>
          <a:p>
            <a:pPr algn="ctr">
              <a:lnSpc>
                <a:spcPct val="80000"/>
              </a:lnSpc>
              <a:defRPr sz="6500"/>
            </a:pPr>
            <a:r>
              <a:t>a proposal for a new MSc course</a:t>
            </a:r>
          </a:p>
          <a:p>
            <a:pPr algn="ctr">
              <a:defRPr sz="4000"/>
            </a:pPr>
            <a:r>
              <a:t>(Bishop, 2023)</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Estimating the credibility of past research”…"/>
          <p:cNvSpPr/>
          <p:nvPr/>
        </p:nvSpPr>
        <p:spPr>
          <a:xfrm>
            <a:off x="1425159" y="1307698"/>
            <a:ext cx="16972871" cy="10305727"/>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lnSpc>
                <a:spcPct val="90000"/>
              </a:lnSpc>
              <a:defRPr b="1" sz="2000"/>
            </a:pPr>
          </a:p>
          <a:p>
            <a:pPr algn="ctr">
              <a:lnSpc>
                <a:spcPct val="80000"/>
              </a:lnSpc>
              <a:defRPr sz="6500"/>
            </a:pPr>
          </a:p>
          <a:p>
            <a:pPr algn="ctr">
              <a:defRPr sz="6500"/>
            </a:pPr>
          </a:p>
          <a:p>
            <a:pPr algn="ctr">
              <a:lnSpc>
                <a:spcPct val="80000"/>
              </a:lnSpc>
              <a:defRPr sz="5000"/>
            </a:pPr>
          </a:p>
          <a:p>
            <a:pPr algn="ctr">
              <a:lnSpc>
                <a:spcPct val="90000"/>
              </a:lnSpc>
              <a:defRPr b="1" sz="6900"/>
            </a:pPr>
            <a:r>
              <a:t>“Estimating the credibility of past research”</a:t>
            </a:r>
          </a:p>
          <a:p>
            <a:pPr algn="ctr">
              <a:defRPr sz="4000"/>
            </a:pPr>
          </a:p>
          <a:p>
            <a:pPr algn="ctr">
              <a:lnSpc>
                <a:spcPct val="80000"/>
              </a:lnSpc>
              <a:defRPr sz="5000"/>
            </a:pPr>
            <a:r>
              <a:t>14 week Masters course</a:t>
            </a:r>
          </a:p>
          <a:p>
            <a:pPr algn="ctr">
              <a:lnSpc>
                <a:spcPct val="80000"/>
              </a:lnSpc>
              <a:defRPr sz="5000"/>
            </a:pPr>
          </a:p>
          <a:p>
            <a:pPr algn="ctr">
              <a:lnSpc>
                <a:spcPct val="80000"/>
              </a:lnSpc>
              <a:defRPr sz="5000"/>
            </a:pPr>
            <a:r>
              <a:t>Running at University of Bern since Fall ’23</a:t>
            </a:r>
          </a:p>
          <a:p>
            <a:pPr algn="ctr">
              <a:defRPr sz="4900"/>
            </a:pPr>
          </a:p>
          <a:p>
            <a:pPr algn="ctr">
              <a:lnSpc>
                <a:spcPct val="70000"/>
              </a:lnSpc>
              <a:defRPr sz="4800"/>
            </a:pPr>
            <a:r>
              <a:t>Science as an intensely human &amp; fallible activity</a:t>
            </a:r>
          </a:p>
          <a:p>
            <a:pPr algn="ctr">
              <a:lnSpc>
                <a:spcPct val="70000"/>
              </a:lnSpc>
              <a:defRPr sz="2600"/>
            </a:pPr>
          </a:p>
          <a:p>
            <a:pPr algn="ctr">
              <a:lnSpc>
                <a:spcPct val="70000"/>
              </a:lnSpc>
              <a:defRPr sz="4800"/>
            </a:pPr>
            <a:r>
              <a:t>Organised skepticism</a:t>
            </a:r>
          </a:p>
        </p:txBody>
      </p:sp>
      <p:sp>
        <p:nvSpPr>
          <p:cNvPr id="640" name="02."/>
          <p:cNvSpPr txBox="1"/>
          <p:nvPr>
            <p:ph type="body" idx="21"/>
          </p:nvPr>
        </p:nvSpPr>
        <p:spPr>
          <a:prstGeom prst="rect">
            <a:avLst/>
          </a:prstGeom>
        </p:spPr>
        <p:txBody>
          <a:bodyPr/>
          <a:lstStyle/>
          <a:p>
            <a:pPr/>
            <a:r>
              <a:t>02.</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2" name="Screenshot 2024-02-27 at 11.02.21.png" descr="Screenshot 2024-02-27 at 11.02.21.png"/>
          <p:cNvPicPr>
            <a:picLocks noChangeAspect="1"/>
          </p:cNvPicPr>
          <p:nvPr/>
        </p:nvPicPr>
        <p:blipFill>
          <a:blip r:embed="rId2">
            <a:extLst/>
          </a:blip>
          <a:srcRect l="22598" t="11430" r="49248" b="59681"/>
          <a:stretch>
            <a:fillRect/>
          </a:stretch>
        </p:blipFill>
        <p:spPr>
          <a:xfrm>
            <a:off x="17508593" y="6927959"/>
            <a:ext cx="7997922" cy="7829913"/>
          </a:xfrm>
          <a:prstGeom prst="rect">
            <a:avLst/>
          </a:prstGeom>
          <a:ln w="12700">
            <a:miter lim="400000"/>
          </a:ln>
        </p:spPr>
      </p:pic>
      <p:sp>
        <p:nvSpPr>
          <p:cNvPr id="463" name="Textfeld 7"/>
          <p:cNvSpPr txBox="1"/>
          <p:nvPr/>
        </p:nvSpPr>
        <p:spPr>
          <a:xfrm>
            <a:off x="1496906" y="1472844"/>
            <a:ext cx="17116836" cy="9605011"/>
          </a:xfrm>
          <a:prstGeom prst="rect">
            <a:avLst/>
          </a:prstGeom>
          <a:ln w="25400">
            <a:miter lim="400000"/>
          </a:ln>
          <a:extLst>
            <a:ext uri="{C572A759-6A51-4108-AA02-DFA0A04FC94B}">
              <ma14:wrappingTextBoxFlag xmlns:ma14="http://schemas.microsoft.com/office/mac/drawingml/2011/main" val="1"/>
            </a:ext>
          </a:extLst>
        </p:spPr>
        <p:txBody>
          <a:bodyPr tIns="91439" bIns="91439" anchor="b">
            <a:spAutoFit/>
          </a:bodyPr>
          <a:lstStyle/>
          <a:p>
            <a:pPr>
              <a:lnSpc>
                <a:spcPct val="90000"/>
              </a:lnSpc>
              <a:defRPr spc="-384" sz="9600">
                <a:solidFill>
                  <a:srgbClr val="FFFFFF"/>
                </a:solidFill>
                <a:latin typeface="Oswald"/>
                <a:ea typeface="Oswald"/>
                <a:cs typeface="Oswald"/>
                <a:sym typeface="Oswald"/>
              </a:defRPr>
            </a:pPr>
            <a:r>
              <a:t>“Like technology companies, stakeholders in science must realize that making error detection and correction part of the scientific landscape is a sound investment.”</a:t>
            </a:r>
          </a:p>
          <a:p>
            <a:pPr>
              <a:lnSpc>
                <a:spcPct val="90000"/>
              </a:lnSpc>
              <a:defRPr spc="-520" sz="13000">
                <a:solidFill>
                  <a:srgbClr val="FFFFFF"/>
                </a:solidFill>
                <a:latin typeface="Oswald"/>
                <a:ea typeface="Oswald"/>
                <a:cs typeface="Oswald"/>
                <a:sym typeface="Oswald"/>
              </a:defRPr>
            </a:pPr>
          </a:p>
        </p:txBody>
      </p:sp>
      <p:sp>
        <p:nvSpPr>
          <p:cNvPr id="464" name="Elson &amp; Stapel (2024) Nature"/>
          <p:cNvSpPr txBox="1"/>
          <p:nvPr/>
        </p:nvSpPr>
        <p:spPr>
          <a:xfrm>
            <a:off x="1565087" y="10256192"/>
            <a:ext cx="10008568" cy="11734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r">
              <a:lnSpc>
                <a:spcPct val="90000"/>
              </a:lnSpc>
              <a:defRPr spc="-260" sz="6500">
                <a:solidFill>
                  <a:srgbClr val="FFFFFF"/>
                </a:solidFill>
                <a:latin typeface="Oswald"/>
                <a:ea typeface="Oswald"/>
                <a:cs typeface="Oswald"/>
                <a:sym typeface="Oswald"/>
              </a:defRPr>
            </a:pPr>
            <a:r>
              <a:t>Elson &amp; Stapel (2024) </a:t>
            </a:r>
            <a:r>
              <a:rPr i="1"/>
              <a:t>Nature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02."/>
          <p:cNvSpPr txBox="1"/>
          <p:nvPr>
            <p:ph type="body" idx="21"/>
          </p:nvPr>
        </p:nvSpPr>
        <p:spPr>
          <a:prstGeom prst="rect">
            <a:avLst/>
          </a:prstGeom>
        </p:spPr>
        <p:txBody>
          <a:bodyPr/>
          <a:lstStyle/>
          <a:p>
            <a:pPr/>
            <a:r>
              <a:t>02.</a:t>
            </a:r>
          </a:p>
        </p:txBody>
      </p:sp>
      <p:sp>
        <p:nvSpPr>
          <p:cNvPr id="643" name="Syllabus…"/>
          <p:cNvSpPr/>
          <p:nvPr>
            <p:ph type="body" idx="22"/>
          </p:nvPr>
        </p:nvSpPr>
        <p:spPr>
          <a:xfrm>
            <a:off x="6060095" y="1767106"/>
            <a:ext cx="16362131" cy="10181788"/>
          </a:xfrm>
          <a:prstGeom prst="rect">
            <a:avLst/>
          </a:prstGeom>
        </p:spPr>
        <p:txBody>
          <a:bodyPr/>
          <a:lstStyle/>
          <a:p>
            <a:pPr marL="0" indent="0" algn="ctr">
              <a:lnSpc>
                <a:spcPct val="100000"/>
              </a:lnSpc>
              <a:spcBef>
                <a:spcPts val="0"/>
              </a:spcBef>
              <a:buSzTx/>
              <a:buFontTx/>
              <a:buNone/>
            </a:pPr>
            <a:r>
              <a:t>Syllabus</a:t>
            </a:r>
          </a:p>
          <a:p>
            <a:pPr marL="0" indent="0" algn="ctr">
              <a:lnSpc>
                <a:spcPct val="100000"/>
              </a:lnSpc>
              <a:spcBef>
                <a:spcPts val="0"/>
              </a:spcBef>
              <a:buSzTx/>
              <a:buFontTx/>
              <a:buNone/>
              <a:defRPr sz="1800"/>
            </a:pPr>
          </a:p>
          <a:p>
            <a:pPr marL="339715" indent="-339715" algn="just">
              <a:lnSpc>
                <a:spcPct val="100000"/>
              </a:lnSpc>
              <a:spcBef>
                <a:spcPts val="0"/>
              </a:spcBef>
              <a:buFontTx/>
              <a:buChar char="-"/>
              <a:defRPr sz="4200"/>
            </a:pPr>
            <a:r>
              <a:t>Functions of science other than truth discovery</a:t>
            </a:r>
          </a:p>
          <a:p>
            <a:pPr marL="339715" indent="-339715" algn="just">
              <a:lnSpc>
                <a:spcPct val="100000"/>
              </a:lnSpc>
              <a:spcBef>
                <a:spcPts val="0"/>
              </a:spcBef>
              <a:buFontTx/>
              <a:buChar char="-"/>
              <a:defRPr sz="4200"/>
            </a:pPr>
            <a:r>
              <a:t>Existing quality assurance mechanisms in science and their flaws</a:t>
            </a:r>
          </a:p>
          <a:p>
            <a:pPr marL="339715" indent="-339715" algn="just">
              <a:lnSpc>
                <a:spcPct val="100000"/>
              </a:lnSpc>
              <a:spcBef>
                <a:spcPts val="0"/>
              </a:spcBef>
              <a:buFontTx/>
              <a:buChar char="-"/>
              <a:defRPr sz="4200"/>
            </a:pPr>
            <a:r>
              <a:t>StatCheck, GRIM, GRIMMER, TIDES, SPRITE, etc</a:t>
            </a:r>
          </a:p>
          <a:p>
            <a:pPr marL="339715" indent="-339715" algn="just">
              <a:lnSpc>
                <a:spcPct val="100000"/>
              </a:lnSpc>
              <a:spcBef>
                <a:spcPts val="0"/>
              </a:spcBef>
              <a:buFontTx/>
              <a:buChar char="-"/>
              <a:defRPr sz="4200"/>
            </a:pPr>
            <a:r>
              <a:t>Effect size plausibility</a:t>
            </a:r>
          </a:p>
          <a:p>
            <a:pPr marL="339715" indent="-339715" algn="just">
              <a:lnSpc>
                <a:spcPct val="100000"/>
              </a:lnSpc>
              <a:spcBef>
                <a:spcPts val="0"/>
              </a:spcBef>
              <a:buFontTx/>
              <a:buChar char="-"/>
              <a:defRPr sz="4200"/>
            </a:pPr>
            <a:r>
              <a:t>(Missing) causal language</a:t>
            </a:r>
          </a:p>
          <a:p>
            <a:pPr marL="339715" indent="-339715" algn="just">
              <a:lnSpc>
                <a:spcPct val="100000"/>
              </a:lnSpc>
              <a:spcBef>
                <a:spcPts val="0"/>
              </a:spcBef>
              <a:buFontTx/>
              <a:buChar char="-"/>
              <a:defRPr sz="4200"/>
            </a:pPr>
            <a:r>
              <a:t>Explanans/explanandum confusion </a:t>
            </a:r>
          </a:p>
          <a:p>
            <a:pPr marL="339715" indent="-339715" algn="just">
              <a:lnSpc>
                <a:spcPct val="100000"/>
              </a:lnSpc>
              <a:spcBef>
                <a:spcPts val="0"/>
              </a:spcBef>
              <a:buFontTx/>
              <a:buChar char="-"/>
              <a:defRPr sz="4200"/>
            </a:pPr>
            <a:r>
              <a:t>Jingle/jangle fallacies and measurement issues</a:t>
            </a:r>
          </a:p>
          <a:p>
            <a:pPr marL="339715" indent="-339715" algn="just">
              <a:lnSpc>
                <a:spcPct val="100000"/>
              </a:lnSpc>
              <a:spcBef>
                <a:spcPts val="0"/>
              </a:spcBef>
              <a:buFontTx/>
              <a:buChar char="-"/>
              <a:defRPr sz="4200"/>
            </a:pPr>
            <a:r>
              <a:t>Obtaining &amp; extracting data</a:t>
            </a:r>
          </a:p>
          <a:p>
            <a:pPr marL="339715" indent="-339715" algn="just">
              <a:lnSpc>
                <a:spcPct val="100000"/>
              </a:lnSpc>
              <a:spcBef>
                <a:spcPts val="0"/>
              </a:spcBef>
              <a:buFontTx/>
              <a:buChar char="-"/>
              <a:defRPr sz="4200"/>
            </a:pPr>
            <a:r>
              <a:t>Organise and communicate critiques (INSPECT-SR, PubPeer)</a:t>
            </a:r>
          </a:p>
          <a:p>
            <a:pPr marL="0" indent="0" algn="just">
              <a:lnSpc>
                <a:spcPct val="100000"/>
              </a:lnSpc>
              <a:spcBef>
                <a:spcPts val="0"/>
              </a:spcBef>
              <a:buSzTx/>
              <a:buFontTx/>
              <a:buNone/>
              <a:defRPr sz="2800"/>
            </a:pPr>
          </a:p>
          <a:p>
            <a:pPr marL="0" indent="0" algn="just">
              <a:lnSpc>
                <a:spcPct val="100000"/>
              </a:lnSpc>
              <a:spcBef>
                <a:spcPts val="0"/>
              </a:spcBef>
              <a:buSzTx/>
              <a:buFontTx/>
              <a:buNone/>
              <a:defRPr sz="2800"/>
            </a:pPr>
          </a:p>
          <a:p>
            <a:pPr marL="0" indent="0" algn="ctr">
              <a:lnSpc>
                <a:spcPct val="100000"/>
              </a:lnSpc>
              <a:spcBef>
                <a:spcPts val="0"/>
              </a:spcBef>
              <a:buSzTx/>
              <a:buFontTx/>
              <a:buNone/>
              <a:defRPr i="1" sz="4200"/>
            </a:pPr>
            <a:r>
              <a:t>Open Source materials will be released </a:t>
            </a:r>
            <a:r>
              <a:rPr>
                <a:solidFill>
                  <a:schemeClr val="accent1"/>
                </a:solidFill>
              </a:rPr>
              <a:t>this spring</a:t>
            </a:r>
            <a:r>
              <a: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02."/>
          <p:cNvSpPr txBox="1"/>
          <p:nvPr>
            <p:ph type="body" idx="21"/>
          </p:nvPr>
        </p:nvSpPr>
        <p:spPr>
          <a:prstGeom prst="rect">
            <a:avLst/>
          </a:prstGeom>
        </p:spPr>
        <p:txBody>
          <a:bodyPr/>
          <a:lstStyle/>
          <a:p>
            <a:pPr/>
            <a:r>
              <a:t>02.</a:t>
            </a:r>
          </a:p>
        </p:txBody>
      </p:sp>
      <p:sp>
        <p:nvSpPr>
          <p:cNvPr id="648" name="Permission to critique…"/>
          <p:cNvSpPr/>
          <p:nvPr>
            <p:ph type="body" idx="22"/>
          </p:nvPr>
        </p:nvSpPr>
        <p:spPr>
          <a:xfrm>
            <a:off x="1685368" y="4968290"/>
            <a:ext cx="16362131" cy="10327884"/>
          </a:xfrm>
          <a:prstGeom prst="rect">
            <a:avLst/>
          </a:prstGeom>
        </p:spPr>
        <p:txBody>
          <a:bodyPr/>
          <a:lstStyle/>
          <a:p>
            <a:pPr marL="0" indent="0" algn="ctr">
              <a:spcBef>
                <a:spcPts val="0"/>
              </a:spcBef>
              <a:buSzTx/>
              <a:buFontTx/>
              <a:buNone/>
              <a:defRPr sz="8000"/>
            </a:pPr>
            <a:r>
              <a:t>Permission to critique</a:t>
            </a:r>
          </a:p>
          <a:p>
            <a:pPr marL="0" indent="0" algn="ctr">
              <a:lnSpc>
                <a:spcPct val="100000"/>
              </a:lnSpc>
              <a:spcBef>
                <a:spcPts val="0"/>
              </a:spcBef>
              <a:buSzTx/>
              <a:buFontTx/>
              <a:buNone/>
              <a:defRPr spc="144" sz="3600">
                <a:latin typeface="Sriracha"/>
                <a:ea typeface="Sriracha"/>
                <a:cs typeface="Sriracha"/>
                <a:sym typeface="Sriracha"/>
              </a:defRPr>
            </a:pPr>
            <a:r>
              <a:t>xxxxxxxxxx</a:t>
            </a:r>
          </a:p>
          <a:p>
            <a:pPr marL="0" indent="0" algn="ctr">
              <a:spcBef>
                <a:spcPts val="0"/>
              </a:spcBef>
              <a:buSzTx/>
              <a:buFontTx/>
              <a:buNone/>
              <a:defRPr sz="8000"/>
            </a:pPr>
            <a:r>
              <a:t>Language of critique</a:t>
            </a:r>
          </a:p>
        </p:txBody>
      </p:sp>
      <p:grpSp>
        <p:nvGrpSpPr>
          <p:cNvPr id="651" name="Group"/>
          <p:cNvGrpSpPr/>
          <p:nvPr/>
        </p:nvGrpSpPr>
        <p:grpSpPr>
          <a:xfrm>
            <a:off x="3566429" y="1524756"/>
            <a:ext cx="12600008" cy="6178934"/>
            <a:chOff x="0" y="0"/>
            <a:chExt cx="12600007" cy="6178932"/>
          </a:xfrm>
        </p:grpSpPr>
        <p:pic>
          <p:nvPicPr>
            <p:cNvPr id="649" name="pasted-movie.png" descr="pasted-movie.png"/>
            <p:cNvPicPr>
              <a:picLocks noChangeAspect="1"/>
            </p:cNvPicPr>
            <p:nvPr/>
          </p:nvPicPr>
          <p:blipFill>
            <a:blip r:embed="rId3">
              <a:extLst/>
            </a:blip>
            <a:srcRect l="0" t="0" r="0" b="67488"/>
            <a:stretch>
              <a:fillRect/>
            </a:stretch>
          </p:blipFill>
          <p:spPr>
            <a:xfrm>
              <a:off x="0" y="0"/>
              <a:ext cx="12600008" cy="6178933"/>
            </a:xfrm>
            <a:prstGeom prst="rect">
              <a:avLst/>
            </a:prstGeom>
            <a:ln w="12700" cap="flat">
              <a:noFill/>
              <a:miter lim="400000"/>
            </a:ln>
            <a:effectLst/>
          </p:spPr>
        </p:pic>
        <p:sp>
          <p:nvSpPr>
            <p:cNvPr id="650" name="Error check"/>
            <p:cNvSpPr txBox="1"/>
            <p:nvPr/>
          </p:nvSpPr>
          <p:spPr>
            <a:xfrm rot="83767">
              <a:off x="297665" y="1355217"/>
              <a:ext cx="3478492" cy="992046"/>
            </a:xfrm>
            <a:prstGeom prst="rect">
              <a:avLst/>
            </a:prstGeom>
            <a:solidFill>
              <a:srgbClr val="FFFFFF"/>
            </a:solid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defTabSz="2438338">
                <a:lnSpc>
                  <a:spcPct val="90000"/>
                </a:lnSpc>
                <a:defRPr sz="6500">
                  <a:solidFill>
                    <a:srgbClr val="000000"/>
                  </a:solidFill>
                  <a:latin typeface="Impact"/>
                  <a:ea typeface="Impact"/>
                  <a:cs typeface="Impact"/>
                  <a:sym typeface="Impact"/>
                </a:defRPr>
              </a:lvl1pPr>
            </a:lstStyle>
            <a:p>
              <a:pPr/>
              <a:r>
                <a:t>Error check</a:t>
              </a:r>
            </a:p>
          </p:txBody>
        </p:sp>
      </p:gr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03."/>
          <p:cNvSpPr txBox="1"/>
          <p:nvPr>
            <p:ph type="body" idx="21"/>
          </p:nvPr>
        </p:nvSpPr>
        <p:spPr>
          <a:prstGeom prst="rect">
            <a:avLst/>
          </a:prstGeom>
        </p:spPr>
        <p:txBody>
          <a:bodyPr/>
          <a:lstStyle/>
          <a:p>
            <a:pPr/>
            <a:r>
              <a:t>03.</a:t>
            </a:r>
          </a:p>
        </p:txBody>
      </p:sp>
      <p:sp>
        <p:nvSpPr>
          <p:cNvPr id="656" name="Textfeld 7"/>
          <p:cNvSpPr txBox="1"/>
          <p:nvPr>
            <p:ph type="body" idx="22"/>
          </p:nvPr>
        </p:nvSpPr>
        <p:spPr>
          <a:xfrm>
            <a:off x="3749040" y="2930033"/>
            <a:ext cx="16885920" cy="3389556"/>
          </a:xfrm>
          <a:prstGeom prst="rect">
            <a:avLst/>
          </a:prstGeom>
        </p:spPr>
        <p:txBody>
          <a:bodyPr/>
          <a:lstStyle/>
          <a:p>
            <a:pPr>
              <a:lnSpc>
                <a:spcPct val="80000"/>
              </a:lnSpc>
              <a:defRPr spc="-520" sz="13000">
                <a:latin typeface="PT Sans"/>
                <a:ea typeface="PT Sans"/>
                <a:cs typeface="PT Sans"/>
                <a:sym typeface="PT Sans"/>
              </a:defRPr>
            </a:pPr>
            <a:r>
              <a:t>ER</a:t>
            </a:r>
            <a:r>
              <a:rPr>
                <a:solidFill>
                  <a:schemeClr val="accent1"/>
                </a:solidFill>
              </a:rPr>
              <a:t>Я</a:t>
            </a:r>
            <a:r>
              <a:t>OR</a:t>
            </a:r>
          </a:p>
          <a:p>
            <a:pPr/>
            <a:r>
              <a:t>A bug bounty program for science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8" name="Screenshot 2024-02-27 at 11.02.52.png" descr="Screenshot 2024-02-27 at 11.02.52.png"/>
          <p:cNvPicPr>
            <a:picLocks noChangeAspect="1"/>
          </p:cNvPicPr>
          <p:nvPr/>
        </p:nvPicPr>
        <p:blipFill>
          <a:blip r:embed="rId2">
            <a:extLst/>
          </a:blip>
          <a:srcRect l="14847" t="53576" r="0" b="22825"/>
          <a:stretch>
            <a:fillRect/>
          </a:stretch>
        </p:blipFill>
        <p:spPr>
          <a:xfrm>
            <a:off x="12125826" y="2570196"/>
            <a:ext cx="12187801" cy="4756562"/>
          </a:xfrm>
          <a:prstGeom prst="rect">
            <a:avLst/>
          </a:prstGeom>
          <a:ln w="12700">
            <a:miter lim="400000"/>
          </a:ln>
        </p:spPr>
      </p:pic>
      <p:pic>
        <p:nvPicPr>
          <p:cNvPr id="659" name="Screenshot 2024-02-27 at 11.02.52.png" descr="Screenshot 2024-02-27 at 11.02.52.png"/>
          <p:cNvPicPr>
            <a:picLocks noChangeAspect="1"/>
          </p:cNvPicPr>
          <p:nvPr/>
        </p:nvPicPr>
        <p:blipFill>
          <a:blip r:embed="rId2">
            <a:extLst/>
          </a:blip>
          <a:srcRect l="0" t="5617" r="14755" b="69168"/>
          <a:stretch>
            <a:fillRect/>
          </a:stretch>
        </p:blipFill>
        <p:spPr>
          <a:xfrm>
            <a:off x="0" y="2546072"/>
            <a:ext cx="12200782" cy="5082215"/>
          </a:xfrm>
          <a:prstGeom prst="rect">
            <a:avLst/>
          </a:prstGeom>
          <a:ln w="12700">
            <a:miter lim="400000"/>
          </a:ln>
        </p:spPr>
      </p:pic>
      <p:pic>
        <p:nvPicPr>
          <p:cNvPr id="660" name="Screenshot 2024-02-27 at 11.02.52.png" descr="Screenshot 2024-02-27 at 11.02.52.png"/>
          <p:cNvPicPr>
            <a:picLocks noChangeAspect="1"/>
          </p:cNvPicPr>
          <p:nvPr/>
        </p:nvPicPr>
        <p:blipFill>
          <a:blip r:embed="rId2">
            <a:extLst/>
          </a:blip>
          <a:srcRect l="0" t="30831" r="14755" b="45756"/>
          <a:stretch>
            <a:fillRect/>
          </a:stretch>
        </p:blipFill>
        <p:spPr>
          <a:xfrm>
            <a:off x="3329004" y="7509066"/>
            <a:ext cx="12200782" cy="4718938"/>
          </a:xfrm>
          <a:prstGeom prst="rect">
            <a:avLst/>
          </a:prstGeom>
          <a:ln w="12700">
            <a:miter lim="400000"/>
          </a:ln>
        </p:spPr>
      </p:pic>
      <p:pic>
        <p:nvPicPr>
          <p:cNvPr id="661" name="Screenshot 2024-02-27 at 11.02.52.png" descr="Screenshot 2024-02-27 at 11.02.52.png"/>
          <p:cNvPicPr>
            <a:picLocks noChangeAspect="1"/>
          </p:cNvPicPr>
          <p:nvPr/>
        </p:nvPicPr>
        <p:blipFill>
          <a:blip r:embed="rId2">
            <a:extLst/>
          </a:blip>
          <a:srcRect l="38039" t="77024" r="0" b="0"/>
          <a:stretch>
            <a:fillRect/>
          </a:stretch>
        </p:blipFill>
        <p:spPr>
          <a:xfrm>
            <a:off x="15437565" y="7528300"/>
            <a:ext cx="8868278" cy="4631070"/>
          </a:xfrm>
          <a:prstGeom prst="rect">
            <a:avLst/>
          </a:prstGeom>
          <a:ln w="12700">
            <a:miter lim="400000"/>
          </a:ln>
        </p:spPr>
      </p:pic>
      <p:pic>
        <p:nvPicPr>
          <p:cNvPr id="662" name="Screenshot 2024-02-27 at 11.02.52.png" descr="Screenshot 2024-02-27 at 11.02.52.png"/>
          <p:cNvPicPr>
            <a:picLocks noChangeAspect="1"/>
          </p:cNvPicPr>
          <p:nvPr/>
        </p:nvPicPr>
        <p:blipFill>
          <a:blip r:embed="rId2">
            <a:extLst/>
          </a:blip>
          <a:srcRect l="34135" t="0" r="34696" b="93461"/>
          <a:stretch>
            <a:fillRect/>
          </a:stretch>
        </p:blipFill>
        <p:spPr>
          <a:xfrm>
            <a:off x="9652198" y="887289"/>
            <a:ext cx="5079587" cy="150064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Textfeld 7"/>
          <p:cNvSpPr txBox="1"/>
          <p:nvPr>
            <p:ph type="body" idx="21"/>
          </p:nvPr>
        </p:nvSpPr>
        <p:spPr>
          <a:xfrm>
            <a:off x="1523151" y="3681211"/>
            <a:ext cx="21337697" cy="6353578"/>
          </a:xfrm>
          <a:prstGeom prst="rect">
            <a:avLst/>
          </a:prstGeom>
        </p:spPr>
        <p:txBody>
          <a:bodyPr/>
          <a:lstStyle/>
          <a:p>
            <a:pPr marL="0" indent="0" algn="ctr">
              <a:lnSpc>
                <a:spcPct val="80000"/>
              </a:lnSpc>
              <a:spcBef>
                <a:spcPts val="0"/>
              </a:spcBef>
              <a:buSzTx/>
              <a:buFontTx/>
              <a:buNone/>
              <a:defRPr spc="-175" sz="17500">
                <a:solidFill>
                  <a:srgbClr val="FFFFFF"/>
                </a:solidFill>
              </a:defRPr>
            </a:pPr>
            <a:r>
              <a:rPr>
                <a:solidFill>
                  <a:schemeClr val="accent1"/>
                </a:solidFill>
              </a:rPr>
              <a:t>250,000 CHF</a:t>
            </a:r>
            <a:r>
              <a:t> </a:t>
            </a:r>
          </a:p>
          <a:p>
            <a:pPr marL="0" indent="0" algn="ctr">
              <a:lnSpc>
                <a:spcPct val="80000"/>
              </a:lnSpc>
              <a:spcBef>
                <a:spcPts val="0"/>
              </a:spcBef>
              <a:buSzTx/>
              <a:buFontTx/>
              <a:buNone/>
              <a:defRPr spc="-90" sz="9000">
                <a:solidFill>
                  <a:srgbClr val="FFFFFF"/>
                </a:solidFill>
              </a:defRPr>
            </a:pPr>
            <a:r>
              <a:t>(€260k, $285k)</a:t>
            </a:r>
          </a:p>
          <a:p>
            <a:pPr marL="0" indent="0" algn="ctr">
              <a:lnSpc>
                <a:spcPct val="80000"/>
              </a:lnSpc>
              <a:spcBef>
                <a:spcPts val="0"/>
              </a:spcBef>
              <a:buSzTx/>
              <a:buFontTx/>
              <a:buNone/>
              <a:defRPr spc="-175" sz="17500">
                <a:solidFill>
                  <a:srgbClr val="FFFFFF"/>
                </a:solidFill>
              </a:defRPr>
            </a:pPr>
            <a:r>
              <a:t>fund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Textfeld 7"/>
          <p:cNvSpPr txBox="1"/>
          <p:nvPr>
            <p:ph type="body" idx="21"/>
          </p:nvPr>
        </p:nvSpPr>
        <p:spPr>
          <a:xfrm>
            <a:off x="1523151" y="2376013"/>
            <a:ext cx="21337697" cy="8963974"/>
          </a:xfrm>
          <a:prstGeom prst="rect">
            <a:avLst/>
          </a:prstGeom>
        </p:spPr>
        <p:txBody>
          <a:bodyPr/>
          <a:lstStyle/>
          <a:p>
            <a:pPr marL="0" indent="0" algn="ctr">
              <a:lnSpc>
                <a:spcPct val="70000"/>
              </a:lnSpc>
              <a:spcBef>
                <a:spcPts val="0"/>
              </a:spcBef>
              <a:buSzTx/>
              <a:buFontTx/>
              <a:buNone/>
              <a:defRPr spc="-125" sz="12500">
                <a:solidFill>
                  <a:srgbClr val="FFFFFF"/>
                </a:solidFill>
              </a:defRPr>
            </a:pPr>
            <a:r>
              <a:t>Check</a:t>
            </a:r>
            <a:endParaRPr spc="-90" sz="9000"/>
          </a:p>
          <a:p>
            <a:pPr marL="0" indent="0" algn="ctr">
              <a:lnSpc>
                <a:spcPct val="80000"/>
              </a:lnSpc>
              <a:spcBef>
                <a:spcPts val="0"/>
              </a:spcBef>
              <a:buSzTx/>
              <a:buFontTx/>
              <a:buNone/>
              <a:defRPr spc="-175" sz="17500">
                <a:solidFill>
                  <a:srgbClr val="FFFFFF"/>
                </a:solidFill>
              </a:defRPr>
            </a:pPr>
            <a:r>
              <a:rPr spc="-350" sz="35000">
                <a:solidFill>
                  <a:schemeClr val="accent1"/>
                </a:solidFill>
              </a:rPr>
              <a:t>100</a:t>
            </a:r>
            <a:r>
              <a:rPr>
                <a:solidFill>
                  <a:schemeClr val="accent1"/>
                </a:solidFill>
              </a:rPr>
              <a:t> </a:t>
            </a:r>
            <a:endParaRPr>
              <a:solidFill>
                <a:schemeClr val="accent1"/>
              </a:solidFill>
            </a:endParaRPr>
          </a:p>
          <a:p>
            <a:pPr marL="0" indent="0" algn="ctr">
              <a:lnSpc>
                <a:spcPct val="80000"/>
              </a:lnSpc>
              <a:spcBef>
                <a:spcPts val="0"/>
              </a:spcBef>
              <a:buSzTx/>
              <a:buFontTx/>
              <a:buNone/>
              <a:defRPr spc="-90" sz="9000">
                <a:solidFill>
                  <a:srgbClr val="FFFFFF"/>
                </a:solidFill>
              </a:defRPr>
            </a:pPr>
            <a:r>
              <a:t>published articles </a:t>
            </a:r>
          </a:p>
          <a:p>
            <a:pPr marL="0" indent="0" algn="ctr">
              <a:lnSpc>
                <a:spcPct val="80000"/>
              </a:lnSpc>
              <a:spcBef>
                <a:spcPts val="0"/>
              </a:spcBef>
              <a:buSzTx/>
              <a:buFontTx/>
              <a:buNone/>
              <a:defRPr spc="-90" sz="9000">
                <a:solidFill>
                  <a:srgbClr val="FFFFFF"/>
                </a:solidFill>
              </a:defRPr>
            </a:pPr>
            <a:r>
              <a:t>for errors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Textfeld 7"/>
          <p:cNvSpPr txBox="1"/>
          <p:nvPr>
            <p:ph type="body" idx="21"/>
          </p:nvPr>
        </p:nvSpPr>
        <p:spPr>
          <a:xfrm>
            <a:off x="1194572" y="3305166"/>
            <a:ext cx="21994856" cy="9036067"/>
          </a:xfrm>
          <a:prstGeom prst="rect">
            <a:avLst/>
          </a:prstGeom>
        </p:spPr>
        <p:txBody>
          <a:bodyPr/>
          <a:lstStyle/>
          <a:p>
            <a:pPr marL="0" indent="0" algn="ctr">
              <a:lnSpc>
                <a:spcPct val="50000"/>
              </a:lnSpc>
              <a:spcBef>
                <a:spcPts val="0"/>
              </a:spcBef>
              <a:buSzTx/>
              <a:buFontTx/>
              <a:buNone/>
              <a:defRPr spc="-90" sz="9000">
                <a:solidFill>
                  <a:srgbClr val="FFFFFF"/>
                </a:solidFill>
              </a:defRPr>
            </a:pPr>
            <a:r>
              <a:t>Pay authors &amp; reviewers</a:t>
            </a:r>
          </a:p>
          <a:p>
            <a:pPr marL="0" indent="0" algn="ctr">
              <a:lnSpc>
                <a:spcPct val="80000"/>
              </a:lnSpc>
              <a:spcBef>
                <a:spcPts val="0"/>
              </a:spcBef>
              <a:buSzTx/>
              <a:buFontTx/>
              <a:buNone/>
              <a:defRPr spc="-175" sz="17500">
                <a:solidFill>
                  <a:srgbClr val="FFFFFF"/>
                </a:solidFill>
              </a:defRPr>
            </a:pPr>
            <a:r>
              <a:rPr spc="-250" sz="25000">
                <a:solidFill>
                  <a:schemeClr val="accent1"/>
                </a:solidFill>
              </a:rPr>
              <a:t>+ bonus rewards </a:t>
            </a:r>
            <a:r>
              <a:rPr>
                <a:solidFill>
                  <a:schemeClr val="accent1"/>
                </a:solidFill>
              </a:rPr>
              <a:t> </a:t>
            </a:r>
            <a:endParaRPr>
              <a:solidFill>
                <a:schemeClr val="accent1"/>
              </a:solidFill>
            </a:endParaRPr>
          </a:p>
          <a:p>
            <a:pPr marL="0" indent="0" algn="ctr">
              <a:lnSpc>
                <a:spcPct val="80000"/>
              </a:lnSpc>
              <a:spcBef>
                <a:spcPts val="0"/>
              </a:spcBef>
              <a:buSzTx/>
              <a:buFontTx/>
              <a:buNone/>
              <a:defRPr spc="-100" sz="10000">
                <a:solidFill>
                  <a:srgbClr val="FFFFFF"/>
                </a:solidFill>
              </a:defRPr>
            </a:pPr>
            <a:r>
              <a:t>contingent on errors found </a:t>
            </a:r>
          </a:p>
          <a:p>
            <a:pPr marL="0" indent="0" algn="ctr">
              <a:lnSpc>
                <a:spcPct val="80000"/>
              </a:lnSpc>
              <a:spcBef>
                <a:spcPts val="0"/>
              </a:spcBef>
              <a:buSzTx/>
              <a:buFontTx/>
              <a:buNone/>
              <a:defRPr spc="-100" sz="10000">
                <a:solidFill>
                  <a:srgbClr val="FFFFFF"/>
                </a:solidFill>
              </a:defRPr>
            </a:pPr>
          </a:p>
          <a:p>
            <a:pPr marL="0" indent="0" algn="ctr">
              <a:lnSpc>
                <a:spcPct val="80000"/>
              </a:lnSpc>
              <a:spcBef>
                <a:spcPts val="0"/>
              </a:spcBef>
              <a:buSzTx/>
              <a:buFontTx/>
              <a:buNone/>
              <a:defRPr spc="-70" sz="7000">
                <a:solidFill>
                  <a:srgbClr val="FFFFFF"/>
                </a:solidFill>
              </a:defRPr>
            </a:pPr>
          </a:p>
          <a:p>
            <a:pPr marL="0" indent="0" algn="ctr">
              <a:lnSpc>
                <a:spcPct val="80000"/>
              </a:lnSpc>
              <a:spcBef>
                <a:spcPts val="0"/>
              </a:spcBef>
              <a:buSzTx/>
              <a:buFontTx/>
              <a:buNone/>
              <a:defRPr spc="-70" sz="7000">
                <a:solidFill>
                  <a:srgbClr val="FFFFFF"/>
                </a:solidFill>
              </a:defRPr>
            </a:pPr>
            <a:r>
              <a:t>+ offer co-authorship of umbrella publications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
          <p:cNvSpPr txBox="1"/>
          <p:nvPr>
            <p:ph type="body" idx="21"/>
          </p:nvPr>
        </p:nvSpPr>
        <p:spPr>
          <a:xfrm>
            <a:off x="5201578" y="8954853"/>
            <a:ext cx="1265581" cy="1996441"/>
          </a:xfrm>
          <a:prstGeom prst="rect">
            <a:avLst/>
          </a:prstGeom>
        </p:spPr>
        <p:txBody>
          <a:bodyPr/>
          <a:lstStyle>
            <a:lvl1pPr>
              <a:defRPr spc="408" sz="10200"/>
            </a:lvl1pPr>
          </a:lstStyle>
          <a:p>
            <a:pPr/>
            <a:r>
              <a:t>౿</a:t>
            </a:r>
          </a:p>
        </p:txBody>
      </p:sp>
      <p:sp>
        <p:nvSpPr>
          <p:cNvPr id="671" name="Explore and test practical challenges in the…"/>
          <p:cNvSpPr/>
          <p:nvPr>
            <p:ph type="body" idx="26"/>
          </p:nvPr>
        </p:nvSpPr>
        <p:spPr>
          <a:xfrm>
            <a:off x="7075960" y="4313812"/>
            <a:ext cx="12570188" cy="1642806"/>
          </a:xfrm>
          <a:prstGeom prst="rect">
            <a:avLst/>
          </a:prstGeom>
        </p:spPr>
        <p:txBody>
          <a:bodyPr/>
          <a:lstStyle/>
          <a:p>
            <a:pPr>
              <a:defRPr sz="4400"/>
            </a:pPr>
            <a:r>
              <a:t>Explore and test </a:t>
            </a:r>
            <a:r>
              <a:rPr b="1"/>
              <a:t>practical challenges</a:t>
            </a:r>
            <a:r>
              <a:t> in the </a:t>
            </a:r>
          </a:p>
          <a:p>
            <a:pPr>
              <a:defRPr sz="4400"/>
            </a:pPr>
            <a:r>
              <a:t>implementation of an error checking system</a:t>
            </a:r>
          </a:p>
        </p:txBody>
      </p:sp>
      <p:sp>
        <p:nvSpPr>
          <p:cNvPr id="672" name="౿"/>
          <p:cNvSpPr txBox="1"/>
          <p:nvPr/>
        </p:nvSpPr>
        <p:spPr>
          <a:xfrm>
            <a:off x="5201578" y="3900774"/>
            <a:ext cx="1265581" cy="199644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a:t>
            </a:r>
          </a:p>
        </p:txBody>
      </p:sp>
      <p:sp>
        <p:nvSpPr>
          <p:cNvPr id="673" name="౿"/>
          <p:cNvSpPr txBox="1"/>
          <p:nvPr/>
        </p:nvSpPr>
        <p:spPr>
          <a:xfrm>
            <a:off x="5201578" y="6427813"/>
            <a:ext cx="1265581" cy="199644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a:t>
            </a:r>
          </a:p>
        </p:txBody>
      </p:sp>
      <p:sp>
        <p:nvSpPr>
          <p:cNvPr id="674" name="Goals"/>
          <p:cNvSpPr/>
          <p:nvPr/>
        </p:nvSpPr>
        <p:spPr>
          <a:xfrm>
            <a:off x="5906906" y="2199809"/>
            <a:ext cx="12570188" cy="1642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b="1" sz="4400"/>
            </a:lvl1pPr>
          </a:lstStyle>
          <a:p>
            <a:pPr/>
            <a:r>
              <a:t>Goals</a:t>
            </a:r>
          </a:p>
        </p:txBody>
      </p:sp>
      <p:sp>
        <p:nvSpPr>
          <p:cNvPr id="675" name="Intervention on our scientific culture around errors…"/>
          <p:cNvSpPr/>
          <p:nvPr/>
        </p:nvSpPr>
        <p:spPr>
          <a:xfrm>
            <a:off x="7075960" y="9367888"/>
            <a:ext cx="12570188" cy="3115489"/>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a:defRPr sz="4400"/>
            </a:pPr>
            <a:r>
              <a:rPr b="1"/>
              <a:t>Intervention</a:t>
            </a:r>
            <a:r>
              <a:t> on our scientific culture around errors</a:t>
            </a:r>
          </a:p>
          <a:p>
            <a:pPr marL="312490" indent="-312490">
              <a:buSzPct val="100000"/>
              <a:buChar char="-"/>
              <a:defRPr sz="3700"/>
            </a:pPr>
            <a:r>
              <a:t>Providing positive examples of scientists self-correcting</a:t>
            </a:r>
          </a:p>
          <a:p>
            <a:pPr marL="312490" indent="-312490">
              <a:buSzPct val="100000"/>
              <a:buChar char="-"/>
              <a:defRPr sz="3700"/>
            </a:pPr>
            <a:r>
              <a:t>Specify reinforcers for error acceptance</a:t>
            </a:r>
          </a:p>
          <a:p>
            <a:pPr marL="312490" indent="-312490">
              <a:buSzPct val="100000"/>
              <a:buChar char="-"/>
              <a:defRPr sz="3700"/>
            </a:pPr>
            <a:r>
              <a:t>Extinguish perceived punishers</a:t>
            </a:r>
          </a:p>
        </p:txBody>
      </p:sp>
      <p:sp>
        <p:nvSpPr>
          <p:cNvPr id="676" name="Obtain empirical estimates of the…"/>
          <p:cNvSpPr/>
          <p:nvPr/>
        </p:nvSpPr>
        <p:spPr>
          <a:xfrm>
            <a:off x="7075960" y="6840850"/>
            <a:ext cx="15090807" cy="2427494"/>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defRPr sz="4400"/>
            </a:pPr>
            <a:r>
              <a:t>Obtain empirical estimates of the </a:t>
            </a:r>
          </a:p>
          <a:p>
            <a:pPr>
              <a:defRPr sz="4400"/>
            </a:pPr>
            <a:r>
              <a:t>the </a:t>
            </a:r>
            <a:r>
              <a:rPr b="1"/>
              <a:t>prevalence </a:t>
            </a:r>
            <a:r>
              <a:t>of errors and their</a:t>
            </a:r>
            <a:r>
              <a:rPr b="1"/>
              <a:t> types</a:t>
            </a:r>
            <a:endParaRPr b="1"/>
          </a:p>
          <a:p>
            <a:pPr marL="312490" indent="-312490">
              <a:buSzPct val="100000"/>
              <a:buChar char="-"/>
              <a:defRPr sz="3700"/>
            </a:pPr>
            <a:r>
              <a:t>cf. OSC (2015) Estimating the Reproducibility of Psychological Science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01."/>
          <p:cNvSpPr txBox="1"/>
          <p:nvPr>
            <p:ph type="body" idx="21"/>
          </p:nvPr>
        </p:nvSpPr>
        <p:spPr>
          <a:prstGeom prst="rect">
            <a:avLst/>
          </a:prstGeom>
        </p:spPr>
        <p:txBody>
          <a:bodyPr/>
          <a:lstStyle/>
          <a:p>
            <a:pPr/>
            <a:r>
              <a:t>01.</a:t>
            </a:r>
          </a:p>
        </p:txBody>
      </p:sp>
      <p:sp>
        <p:nvSpPr>
          <p:cNvPr id="679" name="Textfeld 10"/>
          <p:cNvSpPr txBox="1"/>
          <p:nvPr>
            <p:ph type="body" idx="22"/>
          </p:nvPr>
        </p:nvSpPr>
        <p:spPr>
          <a:xfrm>
            <a:off x="8738682" y="3298089"/>
            <a:ext cx="11424234" cy="712673"/>
          </a:xfrm>
          <a:prstGeom prst="rect">
            <a:avLst/>
          </a:prstGeom>
        </p:spPr>
        <p:txBody>
          <a:bodyPr/>
          <a:lstStyle>
            <a:lvl1pPr>
              <a:defRPr b="1"/>
            </a:lvl1pPr>
          </a:lstStyle>
          <a:p>
            <a:pPr>
              <a:defRPr b="0"/>
            </a:pPr>
            <a:r>
              <a:rPr b="1"/>
              <a:t>Candidate articles</a:t>
            </a:r>
          </a:p>
        </p:txBody>
      </p:sp>
      <p:sp>
        <p:nvSpPr>
          <p:cNvPr id="680" name="03."/>
          <p:cNvSpPr txBox="1"/>
          <p:nvPr>
            <p:ph type="body" idx="23"/>
          </p:nvPr>
        </p:nvSpPr>
        <p:spPr>
          <a:prstGeom prst="rect">
            <a:avLst/>
          </a:prstGeom>
        </p:spPr>
        <p:txBody>
          <a:bodyPr/>
          <a:lstStyle/>
          <a:p>
            <a:pPr/>
            <a:r>
              <a:t>03.</a:t>
            </a:r>
          </a:p>
        </p:txBody>
      </p:sp>
      <p:sp>
        <p:nvSpPr>
          <p:cNvPr id="681" name="Textfeld 11"/>
          <p:cNvSpPr txBox="1"/>
          <p:nvPr>
            <p:ph type="body" idx="24"/>
          </p:nvPr>
        </p:nvSpPr>
        <p:spPr>
          <a:xfrm>
            <a:off x="8738682" y="9844316"/>
            <a:ext cx="11424234" cy="712673"/>
          </a:xfrm>
          <a:prstGeom prst="rect">
            <a:avLst/>
          </a:prstGeom>
        </p:spPr>
        <p:txBody>
          <a:bodyPr/>
          <a:lstStyle>
            <a:lvl1pPr>
              <a:defRPr b="1">
                <a:solidFill>
                  <a:schemeClr val="accent4">
                    <a:lumOff val="42352"/>
                  </a:schemeClr>
                </a:solidFill>
              </a:defRPr>
            </a:lvl1pPr>
          </a:lstStyle>
          <a:p>
            <a:pPr/>
            <a:r>
              <a:t>Match with reviewer</a:t>
            </a:r>
          </a:p>
        </p:txBody>
      </p:sp>
      <p:sp>
        <p:nvSpPr>
          <p:cNvPr id="682" name="02."/>
          <p:cNvSpPr txBox="1"/>
          <p:nvPr>
            <p:ph type="body" idx="25"/>
          </p:nvPr>
        </p:nvSpPr>
        <p:spPr>
          <a:prstGeom prst="rect">
            <a:avLst/>
          </a:prstGeom>
        </p:spPr>
        <p:txBody>
          <a:bodyPr/>
          <a:lstStyle/>
          <a:p>
            <a:pPr/>
            <a:r>
              <a:t>02.</a:t>
            </a:r>
          </a:p>
        </p:txBody>
      </p:sp>
      <p:sp>
        <p:nvSpPr>
          <p:cNvPr id="683" name="Textfeld 9"/>
          <p:cNvSpPr txBox="1"/>
          <p:nvPr>
            <p:ph type="body" idx="26"/>
          </p:nvPr>
        </p:nvSpPr>
        <p:spPr>
          <a:xfrm>
            <a:off x="7395090" y="6501664"/>
            <a:ext cx="11424235" cy="712672"/>
          </a:xfrm>
          <a:prstGeom prst="rect">
            <a:avLst/>
          </a:prstGeom>
        </p:spPr>
        <p:txBody>
          <a:bodyPr/>
          <a:lstStyle>
            <a:lvl1pPr>
              <a:defRPr b="1">
                <a:solidFill>
                  <a:schemeClr val="accent4">
                    <a:lumOff val="42352"/>
                  </a:schemeClr>
                </a:solidFill>
              </a:defRPr>
            </a:lvl1pPr>
          </a:lstStyle>
          <a:p>
            <a:pPr/>
            <a:r>
              <a:t>Obtain author consent</a:t>
            </a:r>
          </a:p>
        </p:txBody>
      </p:sp>
      <p:sp>
        <p:nvSpPr>
          <p:cNvPr id="684" name="Selected for ‘importance’              Would matter if it contained errors. 30+ citations per year.                 Recent (c.10 years)…"/>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Selected for ‘importance’              Would matter if it contained errors. 30+ citations per year.                 Recent (c.10 years)</a:t>
            </a:r>
          </a:p>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p>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rPr>
                <a:latin typeface="Oswald Regular Bold"/>
                <a:ea typeface="Oswald Regular Bold"/>
                <a:cs typeface="Oswald Regular Bold"/>
                <a:sym typeface="Oswald Regular Bold"/>
              </a:rPr>
              <a:t>Not</a:t>
            </a:r>
            <a:r>
              <a:t> randomly sampled</a:t>
            </a:r>
          </a:p>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p>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Attention paid to gender, seniority, etc.</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01."/>
          <p:cNvSpPr txBox="1"/>
          <p:nvPr>
            <p:ph type="body" idx="21"/>
          </p:nvPr>
        </p:nvSpPr>
        <p:spPr>
          <a:prstGeom prst="rect">
            <a:avLst/>
          </a:prstGeom>
        </p:spPr>
        <p:txBody>
          <a:bodyPr/>
          <a:lstStyle/>
          <a:p>
            <a:pPr/>
            <a:r>
              <a:t>01.</a:t>
            </a:r>
          </a:p>
        </p:txBody>
      </p:sp>
      <p:sp>
        <p:nvSpPr>
          <p:cNvPr id="687" name="Textfeld 10"/>
          <p:cNvSpPr txBox="1"/>
          <p:nvPr>
            <p:ph type="body" idx="22"/>
          </p:nvPr>
        </p:nvSpPr>
        <p:spPr>
          <a:xfrm>
            <a:off x="8738682" y="3298089"/>
            <a:ext cx="11424234" cy="712673"/>
          </a:xfrm>
          <a:prstGeom prst="rect">
            <a:avLst/>
          </a:prstGeom>
        </p:spPr>
        <p:txBody>
          <a:bodyPr/>
          <a:lstStyle>
            <a:lvl1pPr>
              <a:defRPr b="1">
                <a:solidFill>
                  <a:schemeClr val="accent4">
                    <a:lumOff val="42352"/>
                  </a:schemeClr>
                </a:solidFill>
              </a:defRPr>
            </a:lvl1pPr>
          </a:lstStyle>
          <a:p>
            <a:pPr>
              <a:defRPr b="0"/>
            </a:pPr>
            <a:r>
              <a:rPr b="1"/>
              <a:t>Candidate articles</a:t>
            </a:r>
          </a:p>
        </p:txBody>
      </p:sp>
      <p:sp>
        <p:nvSpPr>
          <p:cNvPr id="688" name="03."/>
          <p:cNvSpPr txBox="1"/>
          <p:nvPr>
            <p:ph type="body" idx="23"/>
          </p:nvPr>
        </p:nvSpPr>
        <p:spPr>
          <a:prstGeom prst="rect">
            <a:avLst/>
          </a:prstGeom>
        </p:spPr>
        <p:txBody>
          <a:bodyPr/>
          <a:lstStyle/>
          <a:p>
            <a:pPr/>
            <a:r>
              <a:t>03.</a:t>
            </a:r>
          </a:p>
        </p:txBody>
      </p:sp>
      <p:sp>
        <p:nvSpPr>
          <p:cNvPr id="689" name="Textfeld 11"/>
          <p:cNvSpPr txBox="1"/>
          <p:nvPr>
            <p:ph type="body" idx="24"/>
          </p:nvPr>
        </p:nvSpPr>
        <p:spPr>
          <a:xfrm>
            <a:off x="8738682" y="9844316"/>
            <a:ext cx="11424234" cy="712673"/>
          </a:xfrm>
          <a:prstGeom prst="rect">
            <a:avLst/>
          </a:prstGeom>
        </p:spPr>
        <p:txBody>
          <a:bodyPr/>
          <a:lstStyle>
            <a:lvl1pPr>
              <a:defRPr b="1">
                <a:solidFill>
                  <a:schemeClr val="accent4">
                    <a:lumOff val="42352"/>
                  </a:schemeClr>
                </a:solidFill>
              </a:defRPr>
            </a:lvl1pPr>
          </a:lstStyle>
          <a:p>
            <a:pPr/>
            <a:r>
              <a:t>Match with reviewer</a:t>
            </a:r>
          </a:p>
        </p:txBody>
      </p:sp>
      <p:sp>
        <p:nvSpPr>
          <p:cNvPr id="690" name="02."/>
          <p:cNvSpPr txBox="1"/>
          <p:nvPr>
            <p:ph type="body" idx="25"/>
          </p:nvPr>
        </p:nvSpPr>
        <p:spPr>
          <a:prstGeom prst="rect">
            <a:avLst/>
          </a:prstGeom>
        </p:spPr>
        <p:txBody>
          <a:bodyPr/>
          <a:lstStyle/>
          <a:p>
            <a:pPr/>
            <a:r>
              <a:t>02.</a:t>
            </a:r>
          </a:p>
        </p:txBody>
      </p:sp>
      <p:sp>
        <p:nvSpPr>
          <p:cNvPr id="691" name="Textfeld 9"/>
          <p:cNvSpPr txBox="1"/>
          <p:nvPr>
            <p:ph type="body" idx="26"/>
          </p:nvPr>
        </p:nvSpPr>
        <p:spPr>
          <a:xfrm>
            <a:off x="7395090" y="6501664"/>
            <a:ext cx="11424235" cy="712672"/>
          </a:xfrm>
          <a:prstGeom prst="rect">
            <a:avLst/>
          </a:prstGeom>
        </p:spPr>
        <p:txBody>
          <a:bodyPr/>
          <a:lstStyle>
            <a:lvl1pPr>
              <a:defRPr b="1"/>
            </a:lvl1pPr>
          </a:lstStyle>
          <a:p>
            <a:pPr/>
            <a:r>
              <a:t>Obtain author consent</a:t>
            </a:r>
          </a:p>
        </p:txBody>
      </p:sp>
      <p:sp>
        <p:nvSpPr>
          <p:cNvPr id="692" name="Consensual process…"/>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rPr>
                <a:latin typeface="Oswald Regular Bold"/>
                <a:ea typeface="Oswald Regular Bold"/>
                <a:cs typeface="Oswald Regular Bold"/>
                <a:sym typeface="Oswald Regular Bold"/>
              </a:rPr>
              <a:t>Consensual</a:t>
            </a:r>
            <a:r>
              <a:t> process</a:t>
            </a:r>
          </a:p>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p>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Pre-commit to:</a:t>
            </a:r>
          </a:p>
          <a:p>
            <a:pPr lvl="1" marL="701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Sharing materials</a:t>
            </a:r>
          </a:p>
          <a:p>
            <a:pPr lvl="1" marL="701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Answering reasonable questions</a:t>
            </a:r>
          </a:p>
          <a:p>
            <a:pPr lvl="1" marL="701842" indent="-320842" defTabSz="825500">
              <a:buSzPct val="100000"/>
              <a:buChar char="-"/>
              <a:defRPr spc="39" sz="4000">
                <a:solidFill>
                  <a:srgbClr val="000000"/>
                </a:solidFill>
                <a:latin typeface="Oswald Regular Bold"/>
                <a:ea typeface="Oswald Regular Bold"/>
                <a:cs typeface="Oswald Regular Bold"/>
                <a:sym typeface="Oswald Regular Bold"/>
              </a:defRPr>
            </a:pPr>
            <a:r>
              <a:t>Acting </a:t>
            </a:r>
            <a:r>
              <a:rPr>
                <a:latin typeface="Oswald Regular Regular"/>
                <a:ea typeface="Oswald Regular Regular"/>
                <a:cs typeface="Oswald Regular Regular"/>
                <a:sym typeface="Oswald Regular Regular"/>
              </a:rPr>
              <a:t>on recommendations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Rounded Rectangle"/>
          <p:cNvSpPr/>
          <p:nvPr/>
        </p:nvSpPr>
        <p:spPr>
          <a:xfrm>
            <a:off x="5536782" y="6501917"/>
            <a:ext cx="5628945" cy="1692645"/>
          </a:xfrm>
          <a:prstGeom prst="roundRect">
            <a:avLst>
              <a:gd name="adj" fmla="val 15000"/>
            </a:avLst>
          </a:prstGeom>
          <a:solidFill>
            <a:srgbClr val="F9F9F9"/>
          </a:solidFill>
          <a:ln w="50800">
            <a:solidFill>
              <a:schemeClr val="accent1"/>
            </a:solidFill>
            <a:miter/>
          </a:ln>
        </p:spPr>
        <p:txBody>
          <a:bodyPr tIns="91439" bIns="91439" anchor="ctr"/>
          <a:lstStyle/>
          <a:p>
            <a:pPr/>
          </a:p>
        </p:txBody>
      </p:sp>
      <p:sp>
        <p:nvSpPr>
          <p:cNvPr id="467" name="Rounded Rectangle"/>
          <p:cNvSpPr/>
          <p:nvPr/>
        </p:nvSpPr>
        <p:spPr>
          <a:xfrm>
            <a:off x="13218273" y="6501917"/>
            <a:ext cx="5628945" cy="1692645"/>
          </a:xfrm>
          <a:prstGeom prst="roundRect">
            <a:avLst>
              <a:gd name="adj" fmla="val 15000"/>
            </a:avLst>
          </a:prstGeom>
          <a:solidFill>
            <a:srgbClr val="F9F9F9"/>
          </a:solidFill>
          <a:ln w="50800">
            <a:solidFill>
              <a:schemeClr val="accent1"/>
            </a:solidFill>
            <a:miter/>
          </a:ln>
        </p:spPr>
        <p:txBody>
          <a:bodyPr tIns="91439" bIns="91439" anchor="ctr"/>
          <a:lstStyle/>
          <a:p>
            <a:pPr/>
          </a:p>
        </p:txBody>
      </p:sp>
      <p:sp>
        <p:nvSpPr>
          <p:cNvPr id="468" name="Original study"/>
          <p:cNvSpPr/>
          <p:nvPr/>
        </p:nvSpPr>
        <p:spPr>
          <a:xfrm>
            <a:off x="5831073" y="6359900"/>
            <a:ext cx="5040363" cy="1976680"/>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Original study</a:t>
            </a:r>
          </a:p>
        </p:txBody>
      </p:sp>
      <p:sp>
        <p:nvSpPr>
          <p:cNvPr id="469" name="Replication study"/>
          <p:cNvSpPr/>
          <p:nvPr/>
        </p:nvSpPr>
        <p:spPr>
          <a:xfrm>
            <a:off x="13512564" y="6359900"/>
            <a:ext cx="5040363" cy="1976680"/>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Replication study</a:t>
            </a:r>
          </a:p>
        </p:txBody>
      </p:sp>
      <p:sp>
        <p:nvSpPr>
          <p:cNvPr id="470" name="Line"/>
          <p:cNvSpPr/>
          <p:nvPr/>
        </p:nvSpPr>
        <p:spPr>
          <a:xfrm flipV="1">
            <a:off x="11297027" y="7348239"/>
            <a:ext cx="1789946" cy="1"/>
          </a:xfrm>
          <a:prstGeom prst="line">
            <a:avLst/>
          </a:prstGeom>
          <a:ln w="63500">
            <a:solidFill>
              <a:schemeClr val="accent1"/>
            </a:solidFill>
            <a:miter/>
            <a:tailEnd type="triangle"/>
          </a:ln>
        </p:spPr>
        <p:txBody>
          <a:bodyPr tIns="91439" bIns="91439"/>
          <a:lstStyle/>
          <a:p>
            <a:pPr/>
          </a:p>
        </p:txBody>
      </p:sp>
      <p:sp>
        <p:nvSpPr>
          <p:cNvPr id="471" name="Replications are expensive"/>
          <p:cNvSpPr/>
          <p:nvPr/>
        </p:nvSpPr>
        <p:spPr>
          <a:xfrm>
            <a:off x="4209912" y="1957048"/>
            <a:ext cx="15964176" cy="10874424"/>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b="1" sz="5400"/>
            </a:pPr>
            <a:r>
              <a:t>Replications are expensive</a:t>
            </a:r>
          </a:p>
          <a:p>
            <a:pPr algn="ctr">
              <a:defRPr b="1" sz="5400"/>
            </a:pPr>
          </a:p>
          <a:p>
            <a:pPr>
              <a:defRPr sz="5400"/>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01."/>
          <p:cNvSpPr txBox="1"/>
          <p:nvPr>
            <p:ph type="body" idx="21"/>
          </p:nvPr>
        </p:nvSpPr>
        <p:spPr>
          <a:prstGeom prst="rect">
            <a:avLst/>
          </a:prstGeom>
        </p:spPr>
        <p:txBody>
          <a:bodyPr/>
          <a:lstStyle/>
          <a:p>
            <a:pPr/>
            <a:r>
              <a:t>01.</a:t>
            </a:r>
          </a:p>
        </p:txBody>
      </p:sp>
      <p:sp>
        <p:nvSpPr>
          <p:cNvPr id="695" name="Textfeld 10"/>
          <p:cNvSpPr txBox="1"/>
          <p:nvPr>
            <p:ph type="body" idx="22"/>
          </p:nvPr>
        </p:nvSpPr>
        <p:spPr>
          <a:xfrm>
            <a:off x="8738682" y="3298089"/>
            <a:ext cx="11424234" cy="712673"/>
          </a:xfrm>
          <a:prstGeom prst="rect">
            <a:avLst/>
          </a:prstGeom>
        </p:spPr>
        <p:txBody>
          <a:bodyPr/>
          <a:lstStyle>
            <a:lvl1pPr>
              <a:defRPr b="1">
                <a:solidFill>
                  <a:schemeClr val="accent4">
                    <a:lumOff val="42352"/>
                  </a:schemeClr>
                </a:solidFill>
              </a:defRPr>
            </a:lvl1pPr>
          </a:lstStyle>
          <a:p>
            <a:pPr>
              <a:defRPr b="0"/>
            </a:pPr>
            <a:r>
              <a:rPr b="1"/>
              <a:t>Candidate articles</a:t>
            </a:r>
          </a:p>
        </p:txBody>
      </p:sp>
      <p:sp>
        <p:nvSpPr>
          <p:cNvPr id="696" name="03."/>
          <p:cNvSpPr txBox="1"/>
          <p:nvPr>
            <p:ph type="body" idx="23"/>
          </p:nvPr>
        </p:nvSpPr>
        <p:spPr>
          <a:prstGeom prst="rect">
            <a:avLst/>
          </a:prstGeom>
        </p:spPr>
        <p:txBody>
          <a:bodyPr/>
          <a:lstStyle/>
          <a:p>
            <a:pPr/>
            <a:r>
              <a:t>03.</a:t>
            </a:r>
          </a:p>
        </p:txBody>
      </p:sp>
      <p:sp>
        <p:nvSpPr>
          <p:cNvPr id="697" name="Textfeld 11"/>
          <p:cNvSpPr txBox="1"/>
          <p:nvPr>
            <p:ph type="body" idx="24"/>
          </p:nvPr>
        </p:nvSpPr>
        <p:spPr>
          <a:xfrm>
            <a:off x="8738682" y="9844316"/>
            <a:ext cx="11424234" cy="712673"/>
          </a:xfrm>
          <a:prstGeom prst="rect">
            <a:avLst/>
          </a:prstGeom>
        </p:spPr>
        <p:txBody>
          <a:bodyPr/>
          <a:lstStyle>
            <a:lvl1pPr>
              <a:defRPr b="1"/>
            </a:lvl1pPr>
          </a:lstStyle>
          <a:p>
            <a:pPr/>
            <a:r>
              <a:t>Match with reviewer</a:t>
            </a:r>
          </a:p>
        </p:txBody>
      </p:sp>
      <p:sp>
        <p:nvSpPr>
          <p:cNvPr id="698" name="02."/>
          <p:cNvSpPr txBox="1"/>
          <p:nvPr>
            <p:ph type="body" idx="25"/>
          </p:nvPr>
        </p:nvSpPr>
        <p:spPr>
          <a:prstGeom prst="rect">
            <a:avLst/>
          </a:prstGeom>
        </p:spPr>
        <p:txBody>
          <a:bodyPr/>
          <a:lstStyle/>
          <a:p>
            <a:pPr/>
            <a:r>
              <a:t>02.</a:t>
            </a:r>
          </a:p>
        </p:txBody>
      </p:sp>
      <p:sp>
        <p:nvSpPr>
          <p:cNvPr id="699" name="Textfeld 9"/>
          <p:cNvSpPr txBox="1"/>
          <p:nvPr>
            <p:ph type="body" idx="26"/>
          </p:nvPr>
        </p:nvSpPr>
        <p:spPr>
          <a:xfrm>
            <a:off x="7395090" y="6501664"/>
            <a:ext cx="11424235" cy="712672"/>
          </a:xfrm>
          <a:prstGeom prst="rect">
            <a:avLst/>
          </a:prstGeom>
        </p:spPr>
        <p:txBody>
          <a:bodyPr/>
          <a:lstStyle>
            <a:lvl1pPr>
              <a:defRPr b="1">
                <a:solidFill>
                  <a:schemeClr val="accent4">
                    <a:lumOff val="42352"/>
                  </a:schemeClr>
                </a:solidFill>
              </a:defRPr>
            </a:lvl1pPr>
          </a:lstStyle>
          <a:p>
            <a:pPr/>
            <a:r>
              <a:t>Obtain author consent</a:t>
            </a:r>
          </a:p>
        </p:txBody>
      </p:sp>
      <p:sp>
        <p:nvSpPr>
          <p:cNvPr id="700" name="Not anonymous…"/>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rPr>
                <a:latin typeface="Oswald Regular Bold"/>
                <a:ea typeface="Oswald Regular Bold"/>
                <a:cs typeface="Oswald Regular Bold"/>
                <a:sym typeface="Oswald Regular Bold"/>
              </a:rPr>
              <a:t>Not </a:t>
            </a:r>
            <a:r>
              <a:t>anonymous </a:t>
            </a:r>
          </a:p>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p>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Can ask author reasonable questions to aid their work</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04."/>
          <p:cNvSpPr txBox="1"/>
          <p:nvPr>
            <p:ph type="body" idx="21"/>
          </p:nvPr>
        </p:nvSpPr>
        <p:spPr>
          <a:prstGeom prst="rect">
            <a:avLst/>
          </a:prstGeom>
        </p:spPr>
        <p:txBody>
          <a:bodyPr/>
          <a:lstStyle/>
          <a:p>
            <a:pPr/>
            <a:r>
              <a:t>04.</a:t>
            </a:r>
          </a:p>
        </p:txBody>
      </p:sp>
      <p:sp>
        <p:nvSpPr>
          <p:cNvPr id="703" name="Textfeld 10"/>
          <p:cNvSpPr txBox="1"/>
          <p:nvPr>
            <p:ph type="body" idx="22"/>
          </p:nvPr>
        </p:nvSpPr>
        <p:spPr>
          <a:xfrm>
            <a:off x="8738682" y="3298089"/>
            <a:ext cx="11424234" cy="712673"/>
          </a:xfrm>
          <a:prstGeom prst="rect">
            <a:avLst/>
          </a:prstGeom>
        </p:spPr>
        <p:txBody>
          <a:bodyPr/>
          <a:lstStyle>
            <a:lvl1pPr>
              <a:defRPr b="1"/>
            </a:lvl1pPr>
          </a:lstStyle>
          <a:p>
            <a:pPr>
              <a:defRPr b="0"/>
            </a:pPr>
            <a:r>
              <a:rPr b="1"/>
              <a:t>Review</a:t>
            </a:r>
          </a:p>
        </p:txBody>
      </p:sp>
      <p:sp>
        <p:nvSpPr>
          <p:cNvPr id="704" name="06."/>
          <p:cNvSpPr txBox="1"/>
          <p:nvPr>
            <p:ph type="body" idx="23"/>
          </p:nvPr>
        </p:nvSpPr>
        <p:spPr>
          <a:prstGeom prst="rect">
            <a:avLst/>
          </a:prstGeom>
        </p:spPr>
        <p:txBody>
          <a:bodyPr/>
          <a:lstStyle/>
          <a:p>
            <a:pPr/>
            <a:r>
              <a:t>06.</a:t>
            </a:r>
          </a:p>
        </p:txBody>
      </p:sp>
      <p:sp>
        <p:nvSpPr>
          <p:cNvPr id="705" name="Textfeld 11"/>
          <p:cNvSpPr txBox="1"/>
          <p:nvPr>
            <p:ph type="body" idx="24"/>
          </p:nvPr>
        </p:nvSpPr>
        <p:spPr>
          <a:xfrm>
            <a:off x="8738682" y="9844316"/>
            <a:ext cx="11424234" cy="712673"/>
          </a:xfrm>
          <a:prstGeom prst="rect">
            <a:avLst/>
          </a:prstGeom>
        </p:spPr>
        <p:txBody>
          <a:bodyPr/>
          <a:lstStyle>
            <a:lvl1pPr>
              <a:defRPr b="1">
                <a:solidFill>
                  <a:schemeClr val="accent4">
                    <a:lumOff val="42352"/>
                  </a:schemeClr>
                </a:solidFill>
              </a:defRPr>
            </a:lvl1pPr>
          </a:lstStyle>
          <a:p>
            <a:pPr/>
            <a:r>
              <a:t>ERROR Report</a:t>
            </a:r>
          </a:p>
        </p:txBody>
      </p:sp>
      <p:sp>
        <p:nvSpPr>
          <p:cNvPr id="706" name="05."/>
          <p:cNvSpPr txBox="1"/>
          <p:nvPr>
            <p:ph type="body" idx="25"/>
          </p:nvPr>
        </p:nvSpPr>
        <p:spPr>
          <a:prstGeom prst="rect">
            <a:avLst/>
          </a:prstGeom>
        </p:spPr>
        <p:txBody>
          <a:bodyPr/>
          <a:lstStyle/>
          <a:p>
            <a:pPr/>
            <a:r>
              <a:t>05.</a:t>
            </a:r>
          </a:p>
        </p:txBody>
      </p:sp>
      <p:sp>
        <p:nvSpPr>
          <p:cNvPr id="707" name="Textfeld 9"/>
          <p:cNvSpPr txBox="1"/>
          <p:nvPr>
            <p:ph type="body" idx="26"/>
          </p:nvPr>
        </p:nvSpPr>
        <p:spPr>
          <a:xfrm>
            <a:off x="7395090" y="6501664"/>
            <a:ext cx="11424235" cy="712672"/>
          </a:xfrm>
          <a:prstGeom prst="rect">
            <a:avLst/>
          </a:prstGeom>
        </p:spPr>
        <p:txBody>
          <a:bodyPr/>
          <a:lstStyle>
            <a:lvl1pPr>
              <a:defRPr b="1">
                <a:solidFill>
                  <a:schemeClr val="accent4">
                    <a:lumOff val="42352"/>
                  </a:schemeClr>
                </a:solidFill>
              </a:defRPr>
            </a:lvl1pPr>
          </a:lstStyle>
          <a:p>
            <a:pPr/>
            <a:r>
              <a:t>Author response </a:t>
            </a:r>
          </a:p>
        </p:txBody>
      </p:sp>
      <p:sp>
        <p:nvSpPr>
          <p:cNvPr id="708" name="Checked by Recommender…"/>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Checked by Recommender</a:t>
            </a:r>
          </a:p>
          <a:p>
            <a:pPr defTabSz="825500">
              <a:defRPr spc="39" sz="4000">
                <a:solidFill>
                  <a:srgbClr val="000000"/>
                </a:solidFill>
                <a:latin typeface="Oswald Regular Regular"/>
                <a:ea typeface="Oswald Regular Regular"/>
                <a:cs typeface="Oswald Regular Regular"/>
                <a:sym typeface="Oswald Regular Regular"/>
              </a:defRPr>
            </a:pPr>
          </a:p>
          <a:p>
            <a:pPr defTabSz="825500">
              <a:defRPr spc="39" sz="4000">
                <a:solidFill>
                  <a:srgbClr val="000000"/>
                </a:solidFill>
                <a:latin typeface="Oswald Regular Regular"/>
                <a:ea typeface="Oswald Regular Regular"/>
                <a:cs typeface="Oswald Regular Regular"/>
                <a:sym typeface="Oswald Regular Regular"/>
              </a:defRPr>
            </a:pPr>
            <a:r>
              <a:t>- Claims must be substantiated</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04."/>
          <p:cNvSpPr txBox="1"/>
          <p:nvPr>
            <p:ph type="body" idx="21"/>
          </p:nvPr>
        </p:nvSpPr>
        <p:spPr>
          <a:prstGeom prst="rect">
            <a:avLst/>
          </a:prstGeom>
        </p:spPr>
        <p:txBody>
          <a:bodyPr/>
          <a:lstStyle/>
          <a:p>
            <a:pPr/>
            <a:r>
              <a:t>04.</a:t>
            </a:r>
          </a:p>
        </p:txBody>
      </p:sp>
      <p:sp>
        <p:nvSpPr>
          <p:cNvPr id="711" name="Textfeld 10"/>
          <p:cNvSpPr txBox="1"/>
          <p:nvPr>
            <p:ph type="body" idx="22"/>
          </p:nvPr>
        </p:nvSpPr>
        <p:spPr>
          <a:xfrm>
            <a:off x="8738682" y="3298089"/>
            <a:ext cx="11424234" cy="712673"/>
          </a:xfrm>
          <a:prstGeom prst="rect">
            <a:avLst/>
          </a:prstGeom>
        </p:spPr>
        <p:txBody>
          <a:bodyPr/>
          <a:lstStyle>
            <a:lvl1pPr>
              <a:defRPr b="1">
                <a:solidFill>
                  <a:schemeClr val="accent4">
                    <a:lumOff val="42352"/>
                  </a:schemeClr>
                </a:solidFill>
              </a:defRPr>
            </a:lvl1pPr>
          </a:lstStyle>
          <a:p>
            <a:pPr>
              <a:defRPr b="0"/>
            </a:pPr>
            <a:r>
              <a:rPr b="1"/>
              <a:t>Review</a:t>
            </a:r>
          </a:p>
        </p:txBody>
      </p:sp>
      <p:sp>
        <p:nvSpPr>
          <p:cNvPr id="712" name="06."/>
          <p:cNvSpPr txBox="1"/>
          <p:nvPr>
            <p:ph type="body" idx="23"/>
          </p:nvPr>
        </p:nvSpPr>
        <p:spPr>
          <a:prstGeom prst="rect">
            <a:avLst/>
          </a:prstGeom>
        </p:spPr>
        <p:txBody>
          <a:bodyPr/>
          <a:lstStyle/>
          <a:p>
            <a:pPr/>
            <a:r>
              <a:t>06.</a:t>
            </a:r>
          </a:p>
        </p:txBody>
      </p:sp>
      <p:sp>
        <p:nvSpPr>
          <p:cNvPr id="713" name="Textfeld 11"/>
          <p:cNvSpPr txBox="1"/>
          <p:nvPr>
            <p:ph type="body" idx="24"/>
          </p:nvPr>
        </p:nvSpPr>
        <p:spPr>
          <a:xfrm>
            <a:off x="8738682" y="9844316"/>
            <a:ext cx="11424234" cy="712673"/>
          </a:xfrm>
          <a:prstGeom prst="rect">
            <a:avLst/>
          </a:prstGeom>
        </p:spPr>
        <p:txBody>
          <a:bodyPr/>
          <a:lstStyle>
            <a:lvl1pPr>
              <a:defRPr b="1">
                <a:solidFill>
                  <a:schemeClr val="accent4">
                    <a:lumOff val="42352"/>
                  </a:schemeClr>
                </a:solidFill>
              </a:defRPr>
            </a:lvl1pPr>
          </a:lstStyle>
          <a:p>
            <a:pPr/>
            <a:r>
              <a:t>ERROR Report</a:t>
            </a:r>
          </a:p>
        </p:txBody>
      </p:sp>
      <p:sp>
        <p:nvSpPr>
          <p:cNvPr id="714" name="05."/>
          <p:cNvSpPr txBox="1"/>
          <p:nvPr>
            <p:ph type="body" idx="25"/>
          </p:nvPr>
        </p:nvSpPr>
        <p:spPr>
          <a:prstGeom prst="rect">
            <a:avLst/>
          </a:prstGeom>
        </p:spPr>
        <p:txBody>
          <a:bodyPr/>
          <a:lstStyle/>
          <a:p>
            <a:pPr/>
            <a:r>
              <a:t>05.</a:t>
            </a:r>
          </a:p>
        </p:txBody>
      </p:sp>
      <p:sp>
        <p:nvSpPr>
          <p:cNvPr id="715" name="Textfeld 9"/>
          <p:cNvSpPr txBox="1"/>
          <p:nvPr>
            <p:ph type="body" idx="26"/>
          </p:nvPr>
        </p:nvSpPr>
        <p:spPr>
          <a:xfrm>
            <a:off x="7395090" y="6501664"/>
            <a:ext cx="11424235" cy="712672"/>
          </a:xfrm>
          <a:prstGeom prst="rect">
            <a:avLst/>
          </a:prstGeom>
        </p:spPr>
        <p:txBody>
          <a:bodyPr/>
          <a:lstStyle>
            <a:lvl1pPr>
              <a:defRPr b="1"/>
            </a:lvl1pPr>
          </a:lstStyle>
          <a:p>
            <a:pPr/>
            <a:r>
              <a:t>Author response </a:t>
            </a:r>
          </a:p>
        </p:txBody>
      </p:sp>
      <p:sp>
        <p:nvSpPr>
          <p:cNvPr id="716" name="Optional, timely…"/>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88899" indent="-388899" defTabSz="825500">
              <a:buSzPct val="100000"/>
              <a:buChar char="-"/>
              <a:defRPr spc="39" sz="4000">
                <a:solidFill>
                  <a:srgbClr val="000000"/>
                </a:solidFill>
                <a:latin typeface="Oswald Regular Regular"/>
                <a:ea typeface="Oswald Regular Regular"/>
                <a:cs typeface="Oswald Regular Regular"/>
                <a:sym typeface="Oswald Regular Regular"/>
              </a:defRPr>
            </a:pPr>
            <a:r>
              <a:rPr>
                <a:latin typeface="Oswald Regular Bold"/>
                <a:ea typeface="Oswald Regular Bold"/>
                <a:cs typeface="Oswald Regular Bold"/>
                <a:sym typeface="Oswald Regular Bold"/>
              </a:rPr>
              <a:t>Optional</a:t>
            </a:r>
            <a:r>
              <a:t>, timely</a:t>
            </a:r>
          </a:p>
          <a:p>
            <a:pPr marL="388899" indent="-388899" defTabSz="825500">
              <a:buSzPct val="100000"/>
              <a:buChar char="-"/>
              <a:defRPr spc="39" sz="4000">
                <a:solidFill>
                  <a:srgbClr val="000000"/>
                </a:solidFill>
                <a:latin typeface="Oswald Regular Regular"/>
                <a:ea typeface="Oswald Regular Regular"/>
                <a:cs typeface="Oswald Regular Regular"/>
                <a:sym typeface="Oswald Regular Regular"/>
              </a:defRPr>
            </a:pPr>
          </a:p>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Checked by Recommender</a:t>
            </a:r>
          </a:p>
          <a:p>
            <a:pPr defTabSz="825500">
              <a:defRPr spc="39" sz="4000">
                <a:solidFill>
                  <a:srgbClr val="000000"/>
                </a:solidFill>
                <a:latin typeface="Oswald Regular Regular"/>
                <a:ea typeface="Oswald Regular Regular"/>
                <a:cs typeface="Oswald Regular Regular"/>
                <a:sym typeface="Oswald Regular Regular"/>
              </a:defRPr>
            </a:pPr>
          </a:p>
          <a:p>
            <a:pPr defTabSz="825500">
              <a:defRPr spc="39" sz="4000">
                <a:solidFill>
                  <a:srgbClr val="000000"/>
                </a:solidFill>
                <a:latin typeface="Oswald Regular Regular"/>
                <a:ea typeface="Oswald Regular Regular"/>
                <a:cs typeface="Oswald Regular Regular"/>
                <a:sym typeface="Oswald Regular Regular"/>
              </a:defRPr>
            </a:pPr>
            <a:r>
              <a:t>- Claims must be substantiated</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04."/>
          <p:cNvSpPr txBox="1"/>
          <p:nvPr>
            <p:ph type="body" idx="21"/>
          </p:nvPr>
        </p:nvSpPr>
        <p:spPr>
          <a:prstGeom prst="rect">
            <a:avLst/>
          </a:prstGeom>
        </p:spPr>
        <p:txBody>
          <a:bodyPr/>
          <a:lstStyle/>
          <a:p>
            <a:pPr/>
            <a:r>
              <a:t>04.</a:t>
            </a:r>
          </a:p>
        </p:txBody>
      </p:sp>
      <p:sp>
        <p:nvSpPr>
          <p:cNvPr id="719" name="Textfeld 10"/>
          <p:cNvSpPr txBox="1"/>
          <p:nvPr>
            <p:ph type="body" idx="22"/>
          </p:nvPr>
        </p:nvSpPr>
        <p:spPr>
          <a:xfrm>
            <a:off x="8738682" y="3298089"/>
            <a:ext cx="11424234" cy="712673"/>
          </a:xfrm>
          <a:prstGeom prst="rect">
            <a:avLst/>
          </a:prstGeom>
        </p:spPr>
        <p:txBody>
          <a:bodyPr/>
          <a:lstStyle>
            <a:lvl1pPr>
              <a:defRPr b="1">
                <a:solidFill>
                  <a:schemeClr val="accent4">
                    <a:lumOff val="42352"/>
                  </a:schemeClr>
                </a:solidFill>
              </a:defRPr>
            </a:lvl1pPr>
          </a:lstStyle>
          <a:p>
            <a:pPr>
              <a:defRPr b="0"/>
            </a:pPr>
            <a:r>
              <a:rPr b="1"/>
              <a:t>Review</a:t>
            </a:r>
          </a:p>
        </p:txBody>
      </p:sp>
      <p:sp>
        <p:nvSpPr>
          <p:cNvPr id="720" name="06."/>
          <p:cNvSpPr txBox="1"/>
          <p:nvPr>
            <p:ph type="body" idx="23"/>
          </p:nvPr>
        </p:nvSpPr>
        <p:spPr>
          <a:prstGeom prst="rect">
            <a:avLst/>
          </a:prstGeom>
        </p:spPr>
        <p:txBody>
          <a:bodyPr/>
          <a:lstStyle/>
          <a:p>
            <a:pPr/>
            <a:r>
              <a:t>06.</a:t>
            </a:r>
          </a:p>
        </p:txBody>
      </p:sp>
      <p:sp>
        <p:nvSpPr>
          <p:cNvPr id="721" name="Textfeld 11"/>
          <p:cNvSpPr txBox="1"/>
          <p:nvPr>
            <p:ph type="body" idx="24"/>
          </p:nvPr>
        </p:nvSpPr>
        <p:spPr>
          <a:xfrm>
            <a:off x="8738682" y="9844316"/>
            <a:ext cx="11424234" cy="712673"/>
          </a:xfrm>
          <a:prstGeom prst="rect">
            <a:avLst/>
          </a:prstGeom>
        </p:spPr>
        <p:txBody>
          <a:bodyPr/>
          <a:lstStyle>
            <a:lvl1pPr>
              <a:defRPr b="1"/>
            </a:lvl1pPr>
          </a:lstStyle>
          <a:p>
            <a:pPr/>
            <a:r>
              <a:t>ERROR Report</a:t>
            </a:r>
          </a:p>
        </p:txBody>
      </p:sp>
      <p:sp>
        <p:nvSpPr>
          <p:cNvPr id="722" name="05."/>
          <p:cNvSpPr txBox="1"/>
          <p:nvPr>
            <p:ph type="body" idx="25"/>
          </p:nvPr>
        </p:nvSpPr>
        <p:spPr>
          <a:prstGeom prst="rect">
            <a:avLst/>
          </a:prstGeom>
        </p:spPr>
        <p:txBody>
          <a:bodyPr/>
          <a:lstStyle/>
          <a:p>
            <a:pPr/>
            <a:r>
              <a:t>05.</a:t>
            </a:r>
          </a:p>
        </p:txBody>
      </p:sp>
      <p:sp>
        <p:nvSpPr>
          <p:cNvPr id="723" name="Textfeld 9"/>
          <p:cNvSpPr txBox="1"/>
          <p:nvPr>
            <p:ph type="body" idx="26"/>
          </p:nvPr>
        </p:nvSpPr>
        <p:spPr>
          <a:xfrm>
            <a:off x="7395090" y="6501664"/>
            <a:ext cx="11424235" cy="712672"/>
          </a:xfrm>
          <a:prstGeom prst="rect">
            <a:avLst/>
          </a:prstGeom>
        </p:spPr>
        <p:txBody>
          <a:bodyPr/>
          <a:lstStyle>
            <a:lvl1pPr>
              <a:defRPr b="1">
                <a:solidFill>
                  <a:schemeClr val="accent4">
                    <a:lumOff val="42352"/>
                  </a:schemeClr>
                </a:solidFill>
              </a:defRPr>
            </a:lvl1pPr>
          </a:lstStyle>
          <a:p>
            <a:pPr/>
            <a:r>
              <a:t>Author response </a:t>
            </a:r>
          </a:p>
        </p:txBody>
      </p:sp>
      <p:sp>
        <p:nvSpPr>
          <p:cNvPr id="724" name="Recommender makes a Decision &amp;   associated Recommendation(s)…"/>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88899" indent="-388899" defTabSz="825500">
              <a:buSzPct val="100000"/>
              <a:buChar char="-"/>
              <a:defRPr spc="39" sz="4000">
                <a:solidFill>
                  <a:srgbClr val="000000"/>
                </a:solidFill>
                <a:latin typeface="Oswald Regular Regular"/>
                <a:ea typeface="Oswald Regular Regular"/>
                <a:cs typeface="Oswald Regular Regular"/>
                <a:sym typeface="Oswald Regular Regular"/>
              </a:defRPr>
            </a:pPr>
            <a:r>
              <a:t>Recommender makes a </a:t>
            </a:r>
            <a:r>
              <a:rPr>
                <a:latin typeface="Oswald Regular Bold"/>
                <a:ea typeface="Oswald Regular Bold"/>
                <a:cs typeface="Oswald Regular Bold"/>
                <a:sym typeface="Oswald Regular Bold"/>
              </a:rPr>
              <a:t>Decision</a:t>
            </a:r>
            <a:r>
              <a:t> &amp;   associated </a:t>
            </a:r>
            <a:r>
              <a:rPr>
                <a:latin typeface="Oswald Regular Bold"/>
                <a:ea typeface="Oswald Regular Bold"/>
                <a:cs typeface="Oswald Regular Bold"/>
                <a:sym typeface="Oswald Regular Bold"/>
              </a:rPr>
              <a:t>Recommendation(s)</a:t>
            </a:r>
          </a:p>
          <a:p>
            <a:pPr marL="388899" indent="-388899" defTabSz="825500">
              <a:buSzPct val="100000"/>
              <a:buChar char="-"/>
              <a:defRPr spc="39" sz="4000">
                <a:solidFill>
                  <a:srgbClr val="000000"/>
                </a:solidFill>
                <a:latin typeface="Oswald Regular Regular"/>
                <a:ea typeface="Oswald Regular Regular"/>
                <a:cs typeface="Oswald Regular Regular"/>
                <a:sym typeface="Oswald Regular Regular"/>
              </a:defRPr>
            </a:pPr>
          </a:p>
          <a:p>
            <a:pPr marL="320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Published</a:t>
            </a:r>
          </a:p>
          <a:p>
            <a:pPr lvl="1" marL="701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error.reviews website</a:t>
            </a:r>
          </a:p>
          <a:p>
            <a:pPr lvl="1" marL="701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PsyArXiv</a:t>
            </a:r>
          </a:p>
          <a:p>
            <a:pPr lvl="1" marL="701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PubPeer</a:t>
            </a:r>
          </a:p>
          <a:p>
            <a:pPr lvl="1" marL="701842" indent="-320842" defTabSz="825500">
              <a:buSzPct val="100000"/>
              <a:buChar char="-"/>
              <a:defRPr spc="39" sz="4000">
                <a:solidFill>
                  <a:srgbClr val="000000"/>
                </a:solidFill>
                <a:latin typeface="Oswald Regular Regular"/>
                <a:ea typeface="Oswald Regular Regular"/>
                <a:cs typeface="Oswald Regular Regular"/>
                <a:sym typeface="Oswald Regular Regular"/>
              </a:defRPr>
            </a:pPr>
            <a:r>
              <a:t>CC-By 4.0 licence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Rectangle"/>
          <p:cNvSpPr/>
          <p:nvPr/>
        </p:nvSpPr>
        <p:spPr>
          <a:xfrm>
            <a:off x="-1" y="0"/>
            <a:ext cx="24384001" cy="13716001"/>
          </a:xfrm>
          <a:prstGeom prst="rect">
            <a:avLst/>
          </a:prstGeom>
          <a:solidFill>
            <a:srgbClr val="F9F9F9"/>
          </a:solidFill>
          <a:ln w="12700">
            <a:miter lim="400000"/>
          </a:ln>
        </p:spPr>
        <p:txBody>
          <a:bodyPr tIns="91439" bIns="91439" anchor="ctr"/>
          <a:lstStyle/>
          <a:p>
            <a:pPr/>
          </a:p>
        </p:txBody>
      </p:sp>
      <p:sp>
        <p:nvSpPr>
          <p:cNvPr id="727" name="+ error(s) do / do not affect core conclusions"/>
          <p:cNvSpPr txBox="1"/>
          <p:nvPr/>
        </p:nvSpPr>
        <p:spPr>
          <a:xfrm>
            <a:off x="6119495" y="12359987"/>
            <a:ext cx="12145011" cy="93281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nSpc>
                <a:spcPct val="70000"/>
              </a:lnSpc>
              <a:spcBef>
                <a:spcPts val="1100"/>
              </a:spcBef>
              <a:defRPr sz="5000"/>
            </a:pPr>
            <a:r>
              <a:t>+ error(s) do </a:t>
            </a:r>
            <a:r>
              <a:rPr>
                <a:solidFill>
                  <a:schemeClr val="accent1"/>
                </a:solidFill>
              </a:rPr>
              <a:t>/ do not</a:t>
            </a:r>
            <a:r>
              <a:t> affect core conclusions</a:t>
            </a:r>
          </a:p>
        </p:txBody>
      </p:sp>
      <p:graphicFrame>
        <p:nvGraphicFramePr>
          <p:cNvPr id="728" name="Table 1"/>
          <p:cNvGraphicFramePr/>
          <p:nvPr/>
        </p:nvGraphicFramePr>
        <p:xfrm>
          <a:off x="1014039" y="814950"/>
          <a:ext cx="22831466" cy="1240852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746768"/>
                <a:gridCol w="12852363"/>
                <a:gridCol w="5756791"/>
              </a:tblGrid>
              <a:tr h="761919">
                <a:tc>
                  <a:txBody>
                    <a:bodyPr/>
                    <a:lstStyle/>
                    <a:p>
                      <a:pPr algn="l">
                        <a:spcBef>
                          <a:spcPts val="1100"/>
                        </a:spcBef>
                        <a:defRPr sz="1800">
                          <a:solidFill>
                            <a:srgbClr val="000000"/>
                          </a:solidFill>
                        </a:defRPr>
                      </a:pPr>
                      <a:r>
                        <a:rPr b="1" sz="3600">
                          <a:solidFill>
                            <a:schemeClr val="accent4"/>
                          </a:solidFill>
                        </a:rPr>
                        <a:t>Decision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b="1" sz="3600">
                          <a:solidFill>
                            <a:schemeClr val="accent4"/>
                          </a:solidFill>
                        </a:rPr>
                        <a:t>Recommendation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b="1" sz="3600"/>
                      </a:pPr>
                      <a:r>
                        <a:t>Bonus reward </a:t>
                      </a:r>
                      <a:r>
                        <a:rPr b="0"/>
                        <a:t>(indicative)</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1446792">
                <a:tc>
                  <a:txBody>
                    <a:bodyPr/>
                    <a:lstStyle/>
                    <a:p>
                      <a:pPr algn="l">
                        <a:spcBef>
                          <a:spcPts val="1100"/>
                        </a:spcBef>
                        <a:defRPr sz="3600"/>
                      </a:pPr>
                      <a:r>
                        <a:rPr>
                          <a:solidFill>
                            <a:schemeClr val="accent1"/>
                          </a:solidFill>
                        </a:rPr>
                        <a:t>No</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No additional action beyond publication of error report on the error.reviews website.</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250 CHF to the author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2130722">
                <a:tc>
                  <a:txBody>
                    <a:bodyPr/>
                    <a:lstStyle/>
                    <a:p>
                      <a:pPr algn="l">
                        <a:spcBef>
                          <a:spcPts val="1100"/>
                        </a:spcBef>
                        <a:defRPr sz="3600"/>
                      </a:pPr>
                      <a:r>
                        <a:rPr>
                          <a:solidFill>
                            <a:schemeClr val="accent1"/>
                          </a:solidFill>
                        </a:rPr>
                        <a:t>Minor</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3600"/>
                      </a:pPr>
                      <a:r>
                        <a:t>Authors to appropriately recognise these errors in future discussions of the article. </a:t>
                      </a:r>
                    </a:p>
                    <a:p>
                      <a:pPr algn="l">
                        <a:spcBef>
                          <a:spcPts val="1100"/>
                        </a:spcBef>
                        <a:defRPr i="1" sz="3600">
                          <a:solidFill>
                            <a:schemeClr val="accent1"/>
                          </a:solidFill>
                        </a:defRPr>
                      </a:pPr>
                      <a:r>
                        <a:t>    Probably most research!</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3600"/>
                      </a:pPr>
                      <a:r>
                        <a:t>250 CHF to </a:t>
                      </a:r>
                      <a:r>
                        <a:rPr>
                          <a:solidFill>
                            <a:schemeClr val="accent1"/>
                          </a:solidFill>
                        </a:rPr>
                        <a:t>both</a:t>
                      </a:r>
                      <a:r>
                        <a:t> the author &amp; reviewer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3387529">
                <a:tc>
                  <a:txBody>
                    <a:bodyPr/>
                    <a:lstStyle/>
                    <a:p>
                      <a:pPr algn="l">
                        <a:spcBef>
                          <a:spcPts val="1100"/>
                        </a:spcBef>
                        <a:defRPr sz="3600">
                          <a:solidFill>
                            <a:schemeClr val="accent1"/>
                          </a:solidFill>
                        </a:defRPr>
                      </a:pPr>
                      <a:r>
                        <a:t>Indeterminable </a:t>
                      </a:r>
                      <a:r>
                        <a:rPr>
                          <a:solidFill>
                            <a:schemeClr val="accent4"/>
                          </a:solidFill>
                        </a:rPr>
                        <a:t>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3600"/>
                      </a:pPr>
                      <a:r>
                        <a:t>No determination could be made re the presence or absence of important potential errors. </a:t>
                      </a:r>
                    </a:p>
                    <a:p>
                      <a:pPr algn="l">
                        <a:spcBef>
                          <a:spcPts val="1100"/>
                        </a:spcBef>
                        <a:defRPr i="1" sz="3600">
                          <a:solidFill>
                            <a:schemeClr val="accent1"/>
                          </a:solidFill>
                        </a:defRPr>
                      </a:pPr>
                      <a:r>
                        <a:t>    Less desirable than verifiably minor errors!</a:t>
                      </a:r>
                    </a:p>
                    <a:p>
                      <a:pPr algn="l">
                        <a:spcBef>
                          <a:spcPts val="1100"/>
                        </a:spcBef>
                        <a:defRPr sz="3600"/>
                      </a:pPr>
                      <a:r>
                        <a:t>Authors to appropriately recognise this lack of verifiability in future discussions of the article.</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250 CHF to the reviewer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938059">
                <a:tc>
                  <a:txBody>
                    <a:bodyPr/>
                    <a:lstStyle/>
                    <a:p>
                      <a:pPr algn="l">
                        <a:spcBef>
                          <a:spcPts val="1100"/>
                        </a:spcBef>
                        <a:defRPr sz="3600"/>
                      </a:pPr>
                      <a:r>
                        <a:rPr>
                          <a:solidFill>
                            <a:schemeClr val="accent1"/>
                          </a:solidFill>
                        </a:rPr>
                        <a:t>Moderate</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Correction notice (minor)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500 CHF to the reviewer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776580">
                <a:tc>
                  <a:txBody>
                    <a:bodyPr/>
                    <a:lstStyle/>
                    <a:p>
                      <a:pPr algn="l">
                        <a:spcBef>
                          <a:spcPts val="1100"/>
                        </a:spcBef>
                        <a:defRPr sz="3600"/>
                      </a:pPr>
                      <a:r>
                        <a:rPr>
                          <a:solidFill>
                            <a:schemeClr val="accent1"/>
                          </a:solidFill>
                        </a:rPr>
                        <a:t>Major</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Correction notice (major) / may warrant an expression of concern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1000 CHF to the reviewer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850827">
                <a:tc>
                  <a:txBody>
                    <a:bodyPr/>
                    <a:lstStyle/>
                    <a:p>
                      <a:pPr algn="l">
                        <a:spcBef>
                          <a:spcPts val="1100"/>
                        </a:spcBef>
                        <a:defRPr sz="3600"/>
                      </a:pPr>
                      <a:r>
                        <a:rPr>
                          <a:solidFill>
                            <a:schemeClr val="accent1"/>
                          </a:solidFill>
                        </a:rPr>
                        <a:t>Severe</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Retraction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2500 CHF to the reviewer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bl>
          </a:graphicData>
        </a:graphic>
      </p:graphicFrame>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32" name="Group"/>
          <p:cNvGrpSpPr/>
          <p:nvPr/>
        </p:nvGrpSpPr>
        <p:grpSpPr>
          <a:xfrm>
            <a:off x="11610962" y="1423361"/>
            <a:ext cx="11880664" cy="10869278"/>
            <a:chOff x="0" y="0"/>
            <a:chExt cx="11880662" cy="10869276"/>
          </a:xfrm>
        </p:grpSpPr>
        <p:pic>
          <p:nvPicPr>
            <p:cNvPr id="730" name="sankeymatic_20250203_173131_1800x2000.png" descr="sankeymatic_20250203_173131_1800x2000.png"/>
            <p:cNvPicPr>
              <a:picLocks noChangeAspect="1"/>
            </p:cNvPicPr>
            <p:nvPr/>
          </p:nvPicPr>
          <p:blipFill>
            <a:blip r:embed="rId2">
              <a:extLst/>
            </a:blip>
            <a:srcRect l="0" t="0" r="0" b="1552"/>
            <a:stretch>
              <a:fillRect/>
            </a:stretch>
          </p:blipFill>
          <p:spPr>
            <a:xfrm>
              <a:off x="0" y="0"/>
              <a:ext cx="9936571" cy="10869277"/>
            </a:xfrm>
            <a:prstGeom prst="rect">
              <a:avLst/>
            </a:prstGeom>
            <a:ln w="12700" cap="flat">
              <a:noFill/>
              <a:miter lim="400000"/>
            </a:ln>
            <a:effectLst/>
          </p:spPr>
        </p:pic>
        <p:sp>
          <p:nvSpPr>
            <p:cNvPr id="731" name="Rectangle"/>
            <p:cNvSpPr/>
            <p:nvPr/>
          </p:nvSpPr>
          <p:spPr>
            <a:xfrm>
              <a:off x="5716047" y="5818833"/>
              <a:ext cx="6164616" cy="2729981"/>
            </a:xfrm>
            <a:prstGeom prst="rect">
              <a:avLst/>
            </a:prstGeom>
            <a:solidFill>
              <a:srgbClr val="F9F9F9"/>
            </a:solidFill>
            <a:ln w="12700" cap="flat">
              <a:noFill/>
              <a:miter lim="400000"/>
            </a:ln>
            <a:effectLst/>
          </p:spPr>
          <p:txBody>
            <a:bodyPr wrap="square" lIns="91439" tIns="91439" rIns="91439" bIns="91439" numCol="1" anchor="ctr">
              <a:noAutofit/>
            </a:bodyPr>
            <a:lstStyle/>
            <a:p>
              <a:pPr/>
            </a:p>
          </p:txBody>
        </p:sp>
      </p:grpSp>
      <p:grpSp>
        <p:nvGrpSpPr>
          <p:cNvPr id="735" name="Screenshot 2025-02-04 at 13.14.39.png"/>
          <p:cNvGrpSpPr/>
          <p:nvPr/>
        </p:nvGrpSpPr>
        <p:grpSpPr>
          <a:xfrm>
            <a:off x="15127244" y="9612284"/>
            <a:ext cx="4052963" cy="4749113"/>
            <a:chOff x="0" y="0"/>
            <a:chExt cx="4052961" cy="4749111"/>
          </a:xfrm>
        </p:grpSpPr>
        <p:pic>
          <p:nvPicPr>
            <p:cNvPr id="734" name="Screenshot 2025-02-04 at 13.14.39.png" descr="Screenshot 2025-02-04 at 13.14.39.png"/>
            <p:cNvPicPr>
              <a:picLocks noChangeAspect="1"/>
            </p:cNvPicPr>
            <p:nvPr/>
          </p:nvPicPr>
          <p:blipFill>
            <a:blip r:embed="rId3">
              <a:extLst/>
            </a:blip>
            <a:stretch>
              <a:fillRect/>
            </a:stretch>
          </p:blipFill>
          <p:spPr>
            <a:xfrm>
              <a:off x="215900" y="139700"/>
              <a:ext cx="3621162" cy="4190312"/>
            </a:xfrm>
            <a:prstGeom prst="rect">
              <a:avLst/>
            </a:prstGeom>
            <a:ln>
              <a:noFill/>
            </a:ln>
            <a:effectLst/>
          </p:spPr>
        </p:pic>
        <p:pic>
          <p:nvPicPr>
            <p:cNvPr id="733" name="Screenshot 2025-02-04 at 13.14.39.png" descr="Screenshot 2025-02-04 at 13.14.39.png"/>
            <p:cNvPicPr>
              <a:picLocks noChangeAspect="0"/>
            </p:cNvPicPr>
            <p:nvPr/>
          </p:nvPicPr>
          <p:blipFill>
            <a:blip r:embed="rId4">
              <a:extLst/>
            </a:blip>
            <a:stretch>
              <a:fillRect/>
            </a:stretch>
          </p:blipFill>
          <p:spPr>
            <a:xfrm>
              <a:off x="0" y="0"/>
              <a:ext cx="4052962" cy="4749112"/>
            </a:xfrm>
            <a:prstGeom prst="rect">
              <a:avLst/>
            </a:prstGeom>
            <a:effectLst/>
          </p:spPr>
        </p:pic>
      </p:grpSp>
      <p:sp>
        <p:nvSpPr>
          <p:cNvPr id="736" name="Snapshot of activities at…"/>
          <p:cNvSpPr txBox="1"/>
          <p:nvPr/>
        </p:nvSpPr>
        <p:spPr>
          <a:xfrm>
            <a:off x="2658660" y="6727170"/>
            <a:ext cx="7481461" cy="2377440"/>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239" sz="6000">
                <a:latin typeface="Oswald"/>
                <a:ea typeface="Oswald"/>
                <a:cs typeface="Oswald"/>
                <a:sym typeface="Oswald"/>
              </a:defRPr>
            </a:pPr>
            <a:r>
              <a:t>Snapshot of activities at</a:t>
            </a:r>
          </a:p>
          <a:p>
            <a:pPr algn="ctr">
              <a:lnSpc>
                <a:spcPct val="90000"/>
              </a:lnSpc>
              <a:defRPr spc="-360" sz="9000">
                <a:latin typeface="Oswald"/>
                <a:ea typeface="Oswald"/>
                <a:cs typeface="Oswald"/>
                <a:sym typeface="Oswald"/>
              </a:defRPr>
            </a:pPr>
            <a:r>
              <a:t>1 year</a:t>
            </a:r>
          </a:p>
        </p:txBody>
      </p:sp>
      <p:pic>
        <p:nvPicPr>
          <p:cNvPr id="737" name="Grafik 8" descr="Grafik 8"/>
          <p:cNvPicPr>
            <a:picLocks noChangeAspect="1"/>
          </p:cNvPicPr>
          <p:nvPr/>
        </p:nvPicPr>
        <p:blipFill>
          <a:blip r:embed="rId5">
            <a:extLst/>
          </a:blip>
          <a:stretch>
            <a:fillRect/>
          </a:stretch>
        </p:blipFill>
        <p:spPr>
          <a:xfrm>
            <a:off x="4100824" y="4611389"/>
            <a:ext cx="4597134" cy="1822692"/>
          </a:xfrm>
          <a:prstGeom prst="rect">
            <a:avLst/>
          </a:prstGeom>
          <a:ln w="12700">
            <a:miter lim="400000"/>
          </a:ln>
        </p:spPr>
      </p:pic>
      <p:grpSp>
        <p:nvGrpSpPr>
          <p:cNvPr id="740" name="Screenshot 2025-02-04 at 15.39.00.png"/>
          <p:cNvGrpSpPr/>
          <p:nvPr/>
        </p:nvGrpSpPr>
        <p:grpSpPr>
          <a:xfrm>
            <a:off x="18249273" y="6293125"/>
            <a:ext cx="4065419" cy="4321295"/>
            <a:chOff x="0" y="0"/>
            <a:chExt cx="4065417" cy="4321294"/>
          </a:xfrm>
        </p:grpSpPr>
        <p:pic>
          <p:nvPicPr>
            <p:cNvPr id="739" name="Screenshot 2025-02-04 at 15.39.00.png" descr="Screenshot 2025-02-04 at 15.39.00.png"/>
            <p:cNvPicPr>
              <a:picLocks noChangeAspect="1"/>
            </p:cNvPicPr>
            <p:nvPr/>
          </p:nvPicPr>
          <p:blipFill>
            <a:blip r:embed="rId6">
              <a:extLst/>
            </a:blip>
            <a:stretch>
              <a:fillRect/>
            </a:stretch>
          </p:blipFill>
          <p:spPr>
            <a:xfrm>
              <a:off x="215900" y="139700"/>
              <a:ext cx="3633618" cy="3762495"/>
            </a:xfrm>
            <a:prstGeom prst="rect">
              <a:avLst/>
            </a:prstGeom>
            <a:ln>
              <a:noFill/>
            </a:ln>
            <a:effectLst/>
          </p:spPr>
        </p:pic>
        <p:pic>
          <p:nvPicPr>
            <p:cNvPr id="738" name="Screenshot 2025-02-04 at 15.39.00.png" descr="Screenshot 2025-02-04 at 15.39.00.png"/>
            <p:cNvPicPr>
              <a:picLocks noChangeAspect="0"/>
            </p:cNvPicPr>
            <p:nvPr/>
          </p:nvPicPr>
          <p:blipFill>
            <a:blip r:embed="rId7">
              <a:extLst/>
            </a:blip>
            <a:stretch>
              <a:fillRect/>
            </a:stretch>
          </p:blipFill>
          <p:spPr>
            <a:xfrm>
              <a:off x="0" y="0"/>
              <a:ext cx="4065418" cy="4321295"/>
            </a:xfrm>
            <a:prstGeom prst="rect">
              <a:avLst/>
            </a:prstGeom>
            <a:effectLst/>
          </p:spPr>
        </p:pic>
      </p:grpSp>
      <p:grpSp>
        <p:nvGrpSpPr>
          <p:cNvPr id="743" name="Screenshot 2025-02-04 at 15.39.12.png"/>
          <p:cNvGrpSpPr/>
          <p:nvPr/>
        </p:nvGrpSpPr>
        <p:grpSpPr>
          <a:xfrm>
            <a:off x="19509179" y="8353428"/>
            <a:ext cx="4052963" cy="4454849"/>
            <a:chOff x="0" y="0"/>
            <a:chExt cx="4052961" cy="4454847"/>
          </a:xfrm>
        </p:grpSpPr>
        <p:pic>
          <p:nvPicPr>
            <p:cNvPr id="742" name="Screenshot 2025-02-04 at 15.39.12.png" descr="Screenshot 2025-02-04 at 15.39.12.png"/>
            <p:cNvPicPr>
              <a:picLocks noChangeAspect="1"/>
            </p:cNvPicPr>
            <p:nvPr/>
          </p:nvPicPr>
          <p:blipFill>
            <a:blip r:embed="rId8">
              <a:extLst/>
            </a:blip>
            <a:stretch>
              <a:fillRect/>
            </a:stretch>
          </p:blipFill>
          <p:spPr>
            <a:xfrm>
              <a:off x="215900" y="139700"/>
              <a:ext cx="3621162" cy="3896048"/>
            </a:xfrm>
            <a:prstGeom prst="rect">
              <a:avLst/>
            </a:prstGeom>
            <a:ln>
              <a:noFill/>
            </a:ln>
            <a:effectLst/>
          </p:spPr>
        </p:pic>
        <p:pic>
          <p:nvPicPr>
            <p:cNvPr id="741" name="Screenshot 2025-02-04 at 15.39.12.png" descr="Screenshot 2025-02-04 at 15.39.12.png"/>
            <p:cNvPicPr>
              <a:picLocks noChangeAspect="0"/>
            </p:cNvPicPr>
            <p:nvPr/>
          </p:nvPicPr>
          <p:blipFill>
            <a:blip r:embed="rId9">
              <a:extLst/>
            </a:blip>
            <a:stretch>
              <a:fillRect/>
            </a:stretch>
          </p:blipFill>
          <p:spPr>
            <a:xfrm>
              <a:off x="0" y="0"/>
              <a:ext cx="4052962" cy="4454848"/>
            </a:xfrm>
            <a:prstGeom prst="rect">
              <a:avLst/>
            </a:prstGeom>
            <a:effectLst/>
          </p:spPr>
        </p:pic>
      </p:grpSp>
      <p:grpSp>
        <p:nvGrpSpPr>
          <p:cNvPr id="746" name="Screenshot 2025-02-04 at 15.39.26.png"/>
          <p:cNvGrpSpPr/>
          <p:nvPr/>
        </p:nvGrpSpPr>
        <p:grpSpPr>
          <a:xfrm>
            <a:off x="16881628" y="8715022"/>
            <a:ext cx="4052963" cy="4429952"/>
            <a:chOff x="0" y="0"/>
            <a:chExt cx="4052961" cy="4429950"/>
          </a:xfrm>
        </p:grpSpPr>
        <p:pic>
          <p:nvPicPr>
            <p:cNvPr id="745" name="Screenshot 2025-02-04 at 15.39.26.png" descr="Screenshot 2025-02-04 at 15.39.26.png"/>
            <p:cNvPicPr>
              <a:picLocks noChangeAspect="1"/>
            </p:cNvPicPr>
            <p:nvPr/>
          </p:nvPicPr>
          <p:blipFill>
            <a:blip r:embed="rId10">
              <a:extLst/>
            </a:blip>
            <a:stretch>
              <a:fillRect/>
            </a:stretch>
          </p:blipFill>
          <p:spPr>
            <a:xfrm>
              <a:off x="215900" y="139700"/>
              <a:ext cx="3621162" cy="3871151"/>
            </a:xfrm>
            <a:prstGeom prst="rect">
              <a:avLst/>
            </a:prstGeom>
            <a:ln>
              <a:noFill/>
            </a:ln>
            <a:effectLst/>
          </p:spPr>
        </p:pic>
        <p:pic>
          <p:nvPicPr>
            <p:cNvPr id="744" name="Screenshot 2025-02-04 at 15.39.26.png" descr="Screenshot 2025-02-04 at 15.39.26.png"/>
            <p:cNvPicPr>
              <a:picLocks noChangeAspect="0"/>
            </p:cNvPicPr>
            <p:nvPr/>
          </p:nvPicPr>
          <p:blipFill>
            <a:blip r:embed="rId11">
              <a:extLst/>
            </a:blip>
            <a:stretch>
              <a:fillRect/>
            </a:stretch>
          </p:blipFill>
          <p:spPr>
            <a:xfrm>
              <a:off x="0" y="0"/>
              <a:ext cx="4052962" cy="4429951"/>
            </a:xfrm>
            <a:prstGeom prst="rect">
              <a:avLst/>
            </a:prstGeom>
            <a:effectLst/>
          </p:spPr>
        </p:pic>
      </p:grpSp>
      <p:grpSp>
        <p:nvGrpSpPr>
          <p:cNvPr id="749" name="Screenshot 2025-02-04 at 15.38.46.png"/>
          <p:cNvGrpSpPr/>
          <p:nvPr/>
        </p:nvGrpSpPr>
        <p:grpSpPr>
          <a:xfrm>
            <a:off x="18524441" y="11115057"/>
            <a:ext cx="4052963" cy="4237385"/>
            <a:chOff x="0" y="0"/>
            <a:chExt cx="4052961" cy="4237383"/>
          </a:xfrm>
        </p:grpSpPr>
        <p:pic>
          <p:nvPicPr>
            <p:cNvPr id="748" name="Screenshot 2025-02-04 at 15.38.46.png" descr="Screenshot 2025-02-04 at 15.38.46.png"/>
            <p:cNvPicPr>
              <a:picLocks noChangeAspect="1"/>
            </p:cNvPicPr>
            <p:nvPr/>
          </p:nvPicPr>
          <p:blipFill>
            <a:blip r:embed="rId12">
              <a:extLst/>
            </a:blip>
            <a:stretch>
              <a:fillRect/>
            </a:stretch>
          </p:blipFill>
          <p:spPr>
            <a:xfrm>
              <a:off x="215900" y="139700"/>
              <a:ext cx="3621162" cy="3678584"/>
            </a:xfrm>
            <a:prstGeom prst="rect">
              <a:avLst/>
            </a:prstGeom>
            <a:ln>
              <a:noFill/>
            </a:ln>
            <a:effectLst/>
          </p:spPr>
        </p:pic>
        <p:pic>
          <p:nvPicPr>
            <p:cNvPr id="747" name="Screenshot 2025-02-04 at 15.38.46.png" descr="Screenshot 2025-02-04 at 15.38.46.png"/>
            <p:cNvPicPr>
              <a:picLocks noChangeAspect="0"/>
            </p:cNvPicPr>
            <p:nvPr/>
          </p:nvPicPr>
          <p:blipFill>
            <a:blip r:embed="rId13">
              <a:extLst/>
            </a:blip>
            <a:stretch>
              <a:fillRect/>
            </a:stretch>
          </p:blipFill>
          <p:spPr>
            <a:xfrm>
              <a:off x="0" y="0"/>
              <a:ext cx="4052962" cy="4237384"/>
            </a:xfrm>
            <a:prstGeom prst="rect">
              <a:avLst/>
            </a:prstGeom>
            <a:effectLst/>
          </p:spPr>
        </p:pic>
      </p:gr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1" name="Screenshot 2025-02-04 at 16.24.18.png" descr="Screenshot 2025-02-04 at 16.24.18.png"/>
          <p:cNvPicPr>
            <a:picLocks noChangeAspect="1"/>
          </p:cNvPicPr>
          <p:nvPr/>
        </p:nvPicPr>
        <p:blipFill>
          <a:blip r:embed="rId2">
            <a:extLst/>
          </a:blip>
          <a:stretch>
            <a:fillRect/>
          </a:stretch>
        </p:blipFill>
        <p:spPr>
          <a:xfrm>
            <a:off x="10994972" y="1241856"/>
            <a:ext cx="10108405" cy="6764917"/>
          </a:xfrm>
          <a:prstGeom prst="rect">
            <a:avLst/>
          </a:prstGeom>
          <a:ln w="12700">
            <a:miter lim="400000"/>
          </a:ln>
        </p:spPr>
      </p:pic>
      <p:pic>
        <p:nvPicPr>
          <p:cNvPr id="752" name="Screenshot 2025-02-04 at 16.27.10.png" descr="Screenshot 2025-02-04 at 16.27.10.png"/>
          <p:cNvPicPr>
            <a:picLocks noChangeAspect="1"/>
          </p:cNvPicPr>
          <p:nvPr/>
        </p:nvPicPr>
        <p:blipFill>
          <a:blip r:embed="rId3">
            <a:extLst/>
          </a:blip>
          <a:stretch>
            <a:fillRect/>
          </a:stretch>
        </p:blipFill>
        <p:spPr>
          <a:xfrm>
            <a:off x="3280623" y="8757023"/>
            <a:ext cx="8680770" cy="3743318"/>
          </a:xfrm>
          <a:prstGeom prst="rect">
            <a:avLst/>
          </a:prstGeom>
          <a:ln w="12700">
            <a:miter lim="400000"/>
          </a:ln>
        </p:spPr>
      </p:pic>
      <p:pic>
        <p:nvPicPr>
          <p:cNvPr id="753" name="Screenshot 2025-02-04 at 16.28.22.png" descr="Screenshot 2025-02-04 at 16.28.22.png"/>
          <p:cNvPicPr>
            <a:picLocks noChangeAspect="1"/>
          </p:cNvPicPr>
          <p:nvPr/>
        </p:nvPicPr>
        <p:blipFill>
          <a:blip r:embed="rId4">
            <a:extLst/>
          </a:blip>
          <a:srcRect l="0" t="0" r="0" b="72639"/>
          <a:stretch>
            <a:fillRect/>
          </a:stretch>
        </p:blipFill>
        <p:spPr>
          <a:xfrm>
            <a:off x="3294108" y="1215659"/>
            <a:ext cx="7062994" cy="2428264"/>
          </a:xfrm>
          <a:prstGeom prst="rect">
            <a:avLst/>
          </a:prstGeom>
          <a:ln w="12700">
            <a:miter lim="400000"/>
          </a:ln>
        </p:spPr>
      </p:pic>
      <p:pic>
        <p:nvPicPr>
          <p:cNvPr id="754" name="Screenshot 2025-02-04 at 16.29.13.png" descr="Screenshot 2025-02-04 at 16.29.13.png"/>
          <p:cNvPicPr>
            <a:picLocks noChangeAspect="1"/>
          </p:cNvPicPr>
          <p:nvPr/>
        </p:nvPicPr>
        <p:blipFill>
          <a:blip r:embed="rId5">
            <a:extLst/>
          </a:blip>
          <a:srcRect l="0" t="0" r="37473" b="12911"/>
          <a:stretch>
            <a:fillRect/>
          </a:stretch>
        </p:blipFill>
        <p:spPr>
          <a:xfrm>
            <a:off x="3300855" y="4060630"/>
            <a:ext cx="5424287" cy="4279643"/>
          </a:xfrm>
          <a:prstGeom prst="rect">
            <a:avLst/>
          </a:prstGeom>
          <a:ln w="12700">
            <a:miter lim="400000"/>
          </a:ln>
        </p:spPr>
      </p:pic>
      <p:pic>
        <p:nvPicPr>
          <p:cNvPr id="755" name="Screenshot 2025-02-04 at 16.31.40.png" descr="Screenshot 2025-02-04 at 16.31.40.png"/>
          <p:cNvPicPr>
            <a:picLocks noChangeAspect="1"/>
          </p:cNvPicPr>
          <p:nvPr/>
        </p:nvPicPr>
        <p:blipFill>
          <a:blip r:embed="rId6">
            <a:extLst/>
          </a:blip>
          <a:stretch>
            <a:fillRect/>
          </a:stretch>
        </p:blipFill>
        <p:spPr>
          <a:xfrm>
            <a:off x="12859848" y="9051272"/>
            <a:ext cx="8219847" cy="340621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7" name="nominated to consented.png" descr="nominated to consented.png"/>
          <p:cNvPicPr>
            <a:picLocks noChangeAspect="1"/>
          </p:cNvPicPr>
          <p:nvPr/>
        </p:nvPicPr>
        <p:blipFill>
          <a:blip r:embed="rId2">
            <a:extLst/>
          </a:blip>
          <a:srcRect l="0" t="0" r="0" b="3850"/>
          <a:stretch>
            <a:fillRect/>
          </a:stretch>
        </p:blipFill>
        <p:spPr>
          <a:xfrm>
            <a:off x="1987213" y="1973527"/>
            <a:ext cx="12700001" cy="976881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9" name="nominated to consented.png" descr="nominated to consented.png"/>
          <p:cNvPicPr>
            <a:picLocks noChangeAspect="1"/>
          </p:cNvPicPr>
          <p:nvPr/>
        </p:nvPicPr>
        <p:blipFill>
          <a:blip r:embed="rId2">
            <a:extLst/>
          </a:blip>
          <a:srcRect l="0" t="0" r="0" b="3850"/>
          <a:stretch>
            <a:fillRect/>
          </a:stretch>
        </p:blipFill>
        <p:spPr>
          <a:xfrm>
            <a:off x="1987213" y="1973527"/>
            <a:ext cx="12700001" cy="9768814"/>
          </a:xfrm>
          <a:prstGeom prst="rect">
            <a:avLst/>
          </a:prstGeom>
          <a:ln w="12700">
            <a:miter lim="400000"/>
          </a:ln>
        </p:spPr>
      </p:pic>
      <p:sp>
        <p:nvSpPr>
          <p:cNvPr id="760" name="Response rate…"/>
          <p:cNvSpPr txBox="1"/>
          <p:nvPr/>
        </p:nvSpPr>
        <p:spPr>
          <a:xfrm>
            <a:off x="16669150" y="3425848"/>
            <a:ext cx="4936545" cy="237744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239" sz="6000">
                <a:latin typeface="Oswald"/>
                <a:ea typeface="Oswald"/>
                <a:cs typeface="Oswald"/>
                <a:sym typeface="Oswald"/>
              </a:defRPr>
            </a:pPr>
            <a:r>
              <a:t>Response rate </a:t>
            </a:r>
          </a:p>
          <a:p>
            <a:pPr algn="ctr">
              <a:lnSpc>
                <a:spcPct val="90000"/>
              </a:lnSpc>
              <a:defRPr spc="-360" sz="9000">
                <a:latin typeface="Oswald"/>
                <a:ea typeface="Oswald"/>
                <a:cs typeface="Oswald"/>
                <a:sym typeface="Oswald"/>
              </a:defRPr>
            </a:pPr>
            <a:r>
              <a:t>37%</a:t>
            </a:r>
          </a:p>
        </p:txBody>
      </p:sp>
      <p:sp>
        <p:nvSpPr>
          <p:cNvPr id="761" name="Consent rate…"/>
          <p:cNvSpPr txBox="1"/>
          <p:nvPr/>
        </p:nvSpPr>
        <p:spPr>
          <a:xfrm>
            <a:off x="16931417" y="7440271"/>
            <a:ext cx="4412011" cy="28498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239" sz="6000">
                <a:latin typeface="Oswald"/>
                <a:ea typeface="Oswald"/>
                <a:cs typeface="Oswald"/>
                <a:sym typeface="Oswald"/>
              </a:defRPr>
            </a:pPr>
            <a:r>
              <a:t>Consent rate</a:t>
            </a:r>
          </a:p>
          <a:p>
            <a:pPr algn="ctr">
              <a:lnSpc>
                <a:spcPct val="90000"/>
              </a:lnSpc>
              <a:defRPr spc="-360" sz="9000">
                <a:latin typeface="Oswald"/>
                <a:ea typeface="Oswald"/>
                <a:cs typeface="Oswald"/>
                <a:sym typeface="Oswald"/>
              </a:defRPr>
            </a:pPr>
            <a:r>
              <a:t>11% </a:t>
            </a:r>
          </a:p>
          <a:p>
            <a:pPr algn="ctr">
              <a:lnSpc>
                <a:spcPct val="90000"/>
              </a:lnSpc>
              <a:defRPr spc="-159" sz="4000">
                <a:latin typeface="Oswald"/>
                <a:ea typeface="Oswald"/>
                <a:cs typeface="Oswald"/>
                <a:sym typeface="Oswald"/>
              </a:defRPr>
            </a:pPr>
            <a:r>
              <a:t>(30% of responders)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3" name="sankeymatic_20250203_184723_1800x1800 did not consent.png" descr="sankeymatic_20250203_184723_1800x1800 did not consent.png"/>
          <p:cNvPicPr>
            <a:picLocks noChangeAspect="1"/>
          </p:cNvPicPr>
          <p:nvPr/>
        </p:nvPicPr>
        <p:blipFill>
          <a:blip r:embed="rId2">
            <a:extLst/>
          </a:blip>
          <a:stretch>
            <a:fillRect/>
          </a:stretch>
        </p:blipFill>
        <p:spPr>
          <a:xfrm>
            <a:off x="1156700" y="755872"/>
            <a:ext cx="13676449" cy="12204256"/>
          </a:xfrm>
          <a:prstGeom prst="rect">
            <a:avLst/>
          </a:prstGeom>
          <a:ln w="12700">
            <a:miter lim="400000"/>
          </a:ln>
        </p:spPr>
      </p:pic>
      <p:sp>
        <p:nvSpPr>
          <p:cNvPr id="764" name="Rectangle"/>
          <p:cNvSpPr/>
          <p:nvPr/>
        </p:nvSpPr>
        <p:spPr>
          <a:xfrm>
            <a:off x="8623096" y="8667919"/>
            <a:ext cx="6164615" cy="4140394"/>
          </a:xfrm>
          <a:prstGeom prst="rect">
            <a:avLst/>
          </a:prstGeom>
          <a:solidFill>
            <a:srgbClr val="F9F9F9"/>
          </a:solidFill>
          <a:ln w="12700">
            <a:miter lim="400000"/>
          </a:ln>
        </p:spPr>
        <p:txBody>
          <a:bodyPr tIns="91439" bIns="91439" anchor="ctr"/>
          <a:lstStyle/>
          <a:p>
            <a:pPr/>
          </a:p>
        </p:txBody>
      </p:sp>
      <p:sp>
        <p:nvSpPr>
          <p:cNvPr id="765" name="Reasons…"/>
          <p:cNvSpPr txBox="1"/>
          <p:nvPr/>
        </p:nvSpPr>
        <p:spPr>
          <a:xfrm>
            <a:off x="16620766" y="1725692"/>
            <a:ext cx="5033313" cy="233172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239" sz="6000">
                <a:latin typeface="Oswald"/>
                <a:ea typeface="Oswald"/>
                <a:cs typeface="Oswald"/>
                <a:sym typeface="Oswald"/>
              </a:defRPr>
            </a:pPr>
            <a:r>
              <a:rPr spc="-360" sz="9000"/>
              <a:t>Reasons</a:t>
            </a:r>
            <a:r>
              <a:t> </a:t>
            </a:r>
          </a:p>
          <a:p>
            <a:pPr algn="ctr">
              <a:lnSpc>
                <a:spcPct val="90000"/>
              </a:lnSpc>
              <a:defRPr spc="-239" sz="6000">
                <a:latin typeface="Oswald"/>
                <a:ea typeface="Oswald"/>
                <a:cs typeface="Oswald"/>
                <a:sym typeface="Oswald"/>
              </a:defRPr>
            </a:pPr>
            <a:r>
              <a:t>for non-consent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Rounded Rectangle"/>
          <p:cNvSpPr/>
          <p:nvPr/>
        </p:nvSpPr>
        <p:spPr>
          <a:xfrm>
            <a:off x="5536782" y="6501917"/>
            <a:ext cx="5628945" cy="1692645"/>
          </a:xfrm>
          <a:prstGeom prst="roundRect">
            <a:avLst>
              <a:gd name="adj" fmla="val 15000"/>
            </a:avLst>
          </a:prstGeom>
          <a:solidFill>
            <a:srgbClr val="F9F9F9"/>
          </a:solidFill>
          <a:ln w="50800">
            <a:solidFill>
              <a:schemeClr val="accent1"/>
            </a:solidFill>
            <a:miter/>
          </a:ln>
        </p:spPr>
        <p:txBody>
          <a:bodyPr tIns="91439" bIns="91439" anchor="ctr"/>
          <a:lstStyle/>
          <a:p>
            <a:pPr/>
          </a:p>
        </p:txBody>
      </p:sp>
      <p:sp>
        <p:nvSpPr>
          <p:cNvPr id="474" name="Rounded Rectangle"/>
          <p:cNvSpPr/>
          <p:nvPr/>
        </p:nvSpPr>
        <p:spPr>
          <a:xfrm>
            <a:off x="13218273" y="6501917"/>
            <a:ext cx="5628945" cy="1692645"/>
          </a:xfrm>
          <a:prstGeom prst="roundRect">
            <a:avLst>
              <a:gd name="adj" fmla="val 15000"/>
            </a:avLst>
          </a:prstGeom>
          <a:solidFill>
            <a:srgbClr val="F9F9F9"/>
          </a:solidFill>
          <a:ln w="50800">
            <a:solidFill>
              <a:schemeClr val="accent3">
                <a:lumOff val="-12941"/>
              </a:schemeClr>
            </a:solidFill>
            <a:custDash>
              <a:ds d="200000" sp="200000"/>
            </a:custDash>
            <a:miter lim="400000"/>
          </a:ln>
        </p:spPr>
        <p:txBody>
          <a:bodyPr tIns="91439" bIns="91439" anchor="ctr"/>
          <a:lstStyle/>
          <a:p>
            <a:pPr>
              <a:defRPr>
                <a:solidFill>
                  <a:schemeClr val="accent3">
                    <a:lumOff val="-12941"/>
                  </a:schemeClr>
                </a:solidFill>
              </a:defRPr>
            </a:pPr>
          </a:p>
        </p:txBody>
      </p:sp>
      <p:sp>
        <p:nvSpPr>
          <p:cNvPr id="475" name="Replications are expensive…"/>
          <p:cNvSpPr/>
          <p:nvPr/>
        </p:nvSpPr>
        <p:spPr>
          <a:xfrm>
            <a:off x="4209912" y="1957048"/>
            <a:ext cx="15964176" cy="10874424"/>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b="1" sz="5400"/>
            </a:pPr>
            <a:r>
              <a:t>Replications are expensive</a:t>
            </a:r>
          </a:p>
          <a:p>
            <a:pPr algn="ctr">
              <a:defRPr b="1" sz="5400"/>
            </a:pPr>
          </a:p>
          <a:p>
            <a:pPr algn="ctr">
              <a:defRPr b="1" sz="4400"/>
            </a:pPr>
            <a:r>
              <a:t>Error inspections can be a useful prior step</a:t>
            </a:r>
          </a:p>
          <a:p>
            <a:pPr>
              <a:defRPr sz="5400"/>
            </a:pPr>
          </a:p>
        </p:txBody>
      </p:sp>
      <p:sp>
        <p:nvSpPr>
          <p:cNvPr id="476" name="Original study"/>
          <p:cNvSpPr/>
          <p:nvPr/>
        </p:nvSpPr>
        <p:spPr>
          <a:xfrm>
            <a:off x="5831073" y="6359900"/>
            <a:ext cx="5040363" cy="1976680"/>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lvl1pPr>
          </a:lstStyle>
          <a:p>
            <a:pPr/>
            <a:r>
              <a:t>Original study</a:t>
            </a:r>
          </a:p>
        </p:txBody>
      </p:sp>
      <p:sp>
        <p:nvSpPr>
          <p:cNvPr id="477" name="Replication study"/>
          <p:cNvSpPr/>
          <p:nvPr/>
        </p:nvSpPr>
        <p:spPr>
          <a:xfrm>
            <a:off x="13512564" y="6359900"/>
            <a:ext cx="5040363" cy="1976680"/>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sz="4400">
                <a:solidFill>
                  <a:schemeClr val="accent3">
                    <a:lumOff val="-12941"/>
                  </a:schemeClr>
                </a:solidFill>
              </a:defRPr>
            </a:lvl1pPr>
          </a:lstStyle>
          <a:p>
            <a:pPr/>
            <a:r>
              <a:t>Replication study</a:t>
            </a:r>
          </a:p>
        </p:txBody>
      </p:sp>
      <p:sp>
        <p:nvSpPr>
          <p:cNvPr id="478" name="Line"/>
          <p:cNvSpPr/>
          <p:nvPr/>
        </p:nvSpPr>
        <p:spPr>
          <a:xfrm flipV="1">
            <a:off x="11297027" y="7348239"/>
            <a:ext cx="1789946" cy="1"/>
          </a:xfrm>
          <a:prstGeom prst="line">
            <a:avLst/>
          </a:prstGeom>
          <a:ln w="63500">
            <a:solidFill>
              <a:schemeClr val="accent3">
                <a:lumOff val="-12941"/>
              </a:schemeClr>
            </a:solidFill>
            <a:custDash>
              <a:ds d="200000" sp="200000"/>
            </a:custDash>
            <a:miter lim="400000"/>
            <a:tailEnd type="triangle"/>
          </a:ln>
        </p:spPr>
        <p:txBody>
          <a:bodyPr tIns="91439" bIns="91439"/>
          <a:lstStyle/>
          <a:p>
            <a:pPr/>
          </a:p>
        </p:txBody>
      </p:sp>
      <p:sp>
        <p:nvSpPr>
          <p:cNvPr id="479" name="[serious errors]"/>
          <p:cNvSpPr txBox="1"/>
          <p:nvPr/>
        </p:nvSpPr>
        <p:spPr>
          <a:xfrm>
            <a:off x="6467260" y="8495186"/>
            <a:ext cx="3767989" cy="840282"/>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z="4400">
                <a:solidFill>
                  <a:srgbClr val="D30100"/>
                </a:solidFill>
              </a:defRPr>
            </a:lvl1pPr>
          </a:lstStyle>
          <a:p>
            <a:pPr/>
            <a:r>
              <a:t>[serious errors]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7" name="sankeymatic_20250203_184723_1800x1800 did not consent.png" descr="sankeymatic_20250203_184723_1800x1800 did not consent.png"/>
          <p:cNvPicPr>
            <a:picLocks noChangeAspect="1"/>
          </p:cNvPicPr>
          <p:nvPr/>
        </p:nvPicPr>
        <p:blipFill>
          <a:blip r:embed="rId2">
            <a:extLst/>
          </a:blip>
          <a:stretch>
            <a:fillRect/>
          </a:stretch>
        </p:blipFill>
        <p:spPr>
          <a:xfrm>
            <a:off x="1156700" y="755872"/>
            <a:ext cx="13676449" cy="12204256"/>
          </a:xfrm>
          <a:prstGeom prst="rect">
            <a:avLst/>
          </a:prstGeom>
          <a:ln w="12700">
            <a:miter lim="400000"/>
          </a:ln>
        </p:spPr>
      </p:pic>
      <p:sp>
        <p:nvSpPr>
          <p:cNvPr id="768" name="Rectangle"/>
          <p:cNvSpPr/>
          <p:nvPr/>
        </p:nvSpPr>
        <p:spPr>
          <a:xfrm>
            <a:off x="8623096" y="9768420"/>
            <a:ext cx="6164615" cy="3039893"/>
          </a:xfrm>
          <a:prstGeom prst="rect">
            <a:avLst/>
          </a:prstGeom>
          <a:solidFill>
            <a:srgbClr val="F9F9F9"/>
          </a:solidFill>
          <a:ln w="12700">
            <a:miter lim="400000"/>
          </a:ln>
        </p:spPr>
        <p:txBody>
          <a:bodyPr tIns="91439" bIns="91439" anchor="ctr"/>
          <a:lstStyle/>
          <a:p>
            <a:pPr/>
          </a:p>
        </p:txBody>
      </p:sp>
      <p:sp>
        <p:nvSpPr>
          <p:cNvPr id="769" name="Reasons…"/>
          <p:cNvSpPr txBox="1"/>
          <p:nvPr/>
        </p:nvSpPr>
        <p:spPr>
          <a:xfrm>
            <a:off x="16620766" y="1725692"/>
            <a:ext cx="5033313" cy="233172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239" sz="6000">
                <a:latin typeface="Oswald"/>
                <a:ea typeface="Oswald"/>
                <a:cs typeface="Oswald"/>
                <a:sym typeface="Oswald"/>
              </a:defRPr>
            </a:pPr>
            <a:r>
              <a:rPr spc="-360" sz="9000"/>
              <a:t>Reasons</a:t>
            </a:r>
            <a:r>
              <a:t> </a:t>
            </a:r>
          </a:p>
          <a:p>
            <a:pPr algn="ctr">
              <a:lnSpc>
                <a:spcPct val="90000"/>
              </a:lnSpc>
              <a:defRPr spc="-239" sz="6000">
                <a:latin typeface="Oswald"/>
                <a:ea typeface="Oswald"/>
                <a:cs typeface="Oswald"/>
                <a:sym typeface="Oswald"/>
              </a:defRPr>
            </a:pPr>
            <a:r>
              <a:t>for non-consent</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1" name="sankeymatic_20250203_184723_1800x1800 did not consent.png" descr="sankeymatic_20250203_184723_1800x1800 did not consent.png"/>
          <p:cNvPicPr>
            <a:picLocks noChangeAspect="1"/>
          </p:cNvPicPr>
          <p:nvPr/>
        </p:nvPicPr>
        <p:blipFill>
          <a:blip r:embed="rId2">
            <a:extLst/>
          </a:blip>
          <a:stretch>
            <a:fillRect/>
          </a:stretch>
        </p:blipFill>
        <p:spPr>
          <a:xfrm>
            <a:off x="1156700" y="755872"/>
            <a:ext cx="13676449" cy="12204256"/>
          </a:xfrm>
          <a:prstGeom prst="rect">
            <a:avLst/>
          </a:prstGeom>
          <a:ln w="12700">
            <a:miter lim="400000"/>
          </a:ln>
        </p:spPr>
      </p:pic>
      <p:sp>
        <p:nvSpPr>
          <p:cNvPr id="772" name="Rectangle"/>
          <p:cNvSpPr/>
          <p:nvPr/>
        </p:nvSpPr>
        <p:spPr>
          <a:xfrm>
            <a:off x="8623096" y="10882959"/>
            <a:ext cx="6164615" cy="1925354"/>
          </a:xfrm>
          <a:prstGeom prst="rect">
            <a:avLst/>
          </a:prstGeom>
          <a:solidFill>
            <a:srgbClr val="F9F9F9"/>
          </a:solidFill>
          <a:ln w="12700">
            <a:miter lim="400000"/>
          </a:ln>
        </p:spPr>
        <p:txBody>
          <a:bodyPr tIns="91439" bIns="91439" anchor="ctr"/>
          <a:lstStyle/>
          <a:p>
            <a:pPr/>
          </a:p>
        </p:txBody>
      </p:sp>
      <p:sp>
        <p:nvSpPr>
          <p:cNvPr id="773" name="Reasons…"/>
          <p:cNvSpPr txBox="1"/>
          <p:nvPr/>
        </p:nvSpPr>
        <p:spPr>
          <a:xfrm>
            <a:off x="16620766" y="1725692"/>
            <a:ext cx="5033313" cy="233172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239" sz="6000">
                <a:latin typeface="Oswald"/>
                <a:ea typeface="Oswald"/>
                <a:cs typeface="Oswald"/>
                <a:sym typeface="Oswald"/>
              </a:defRPr>
            </a:pPr>
            <a:r>
              <a:rPr spc="-360" sz="9000"/>
              <a:t>Reasons</a:t>
            </a:r>
            <a:r>
              <a:t> </a:t>
            </a:r>
          </a:p>
          <a:p>
            <a:pPr algn="ctr">
              <a:lnSpc>
                <a:spcPct val="90000"/>
              </a:lnSpc>
              <a:defRPr spc="-239" sz="6000">
                <a:latin typeface="Oswald"/>
                <a:ea typeface="Oswald"/>
                <a:cs typeface="Oswald"/>
                <a:sym typeface="Oswald"/>
              </a:defRPr>
            </a:pPr>
            <a:r>
              <a:t>for non-consent</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5" name="sankeymatic_20250203_184723_1800x1800 did not consent.png" descr="sankeymatic_20250203_184723_1800x1800 did not consent.png"/>
          <p:cNvPicPr>
            <a:picLocks noChangeAspect="1"/>
          </p:cNvPicPr>
          <p:nvPr/>
        </p:nvPicPr>
        <p:blipFill>
          <a:blip r:embed="rId2">
            <a:extLst/>
          </a:blip>
          <a:stretch>
            <a:fillRect/>
          </a:stretch>
        </p:blipFill>
        <p:spPr>
          <a:xfrm>
            <a:off x="1156700" y="755872"/>
            <a:ext cx="13676449" cy="12204256"/>
          </a:xfrm>
          <a:prstGeom prst="rect">
            <a:avLst/>
          </a:prstGeom>
          <a:ln w="12700">
            <a:miter lim="400000"/>
          </a:ln>
        </p:spPr>
      </p:pic>
      <p:sp>
        <p:nvSpPr>
          <p:cNvPr id="776" name="Rectangle"/>
          <p:cNvSpPr/>
          <p:nvPr/>
        </p:nvSpPr>
        <p:spPr>
          <a:xfrm>
            <a:off x="8623096" y="11789012"/>
            <a:ext cx="6164615" cy="1019302"/>
          </a:xfrm>
          <a:prstGeom prst="rect">
            <a:avLst/>
          </a:prstGeom>
          <a:solidFill>
            <a:srgbClr val="F9F9F9"/>
          </a:solidFill>
          <a:ln w="12700">
            <a:miter lim="400000"/>
          </a:ln>
        </p:spPr>
        <p:txBody>
          <a:bodyPr tIns="91439" bIns="91439" anchor="ctr"/>
          <a:lstStyle/>
          <a:p>
            <a:pPr/>
          </a:p>
        </p:txBody>
      </p:sp>
      <p:sp>
        <p:nvSpPr>
          <p:cNvPr id="777" name="Reasons…"/>
          <p:cNvSpPr txBox="1"/>
          <p:nvPr/>
        </p:nvSpPr>
        <p:spPr>
          <a:xfrm>
            <a:off x="16620766" y="1725692"/>
            <a:ext cx="5033313" cy="233172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239" sz="6000">
                <a:latin typeface="Oswald"/>
                <a:ea typeface="Oswald"/>
                <a:cs typeface="Oswald"/>
                <a:sym typeface="Oswald"/>
              </a:defRPr>
            </a:pPr>
            <a:r>
              <a:rPr spc="-360" sz="9000"/>
              <a:t>Reasons</a:t>
            </a:r>
            <a:r>
              <a:t> </a:t>
            </a:r>
          </a:p>
          <a:p>
            <a:pPr algn="ctr">
              <a:lnSpc>
                <a:spcPct val="90000"/>
              </a:lnSpc>
              <a:defRPr spc="-239" sz="6000">
                <a:latin typeface="Oswald"/>
                <a:ea typeface="Oswald"/>
                <a:cs typeface="Oswald"/>
                <a:sym typeface="Oswald"/>
              </a:defRPr>
            </a:pPr>
            <a:r>
              <a:t>for non-consent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9" name="sankeymatic_20250203_184723_1800x1800 did not consent.png" descr="sankeymatic_20250203_184723_1800x1800 did not consent.png"/>
          <p:cNvPicPr>
            <a:picLocks noChangeAspect="1"/>
          </p:cNvPicPr>
          <p:nvPr/>
        </p:nvPicPr>
        <p:blipFill>
          <a:blip r:embed="rId2">
            <a:extLst/>
          </a:blip>
          <a:stretch>
            <a:fillRect/>
          </a:stretch>
        </p:blipFill>
        <p:spPr>
          <a:xfrm>
            <a:off x="1156700" y="755872"/>
            <a:ext cx="13676449" cy="12204256"/>
          </a:xfrm>
          <a:prstGeom prst="rect">
            <a:avLst/>
          </a:prstGeom>
          <a:ln w="12700">
            <a:miter lim="400000"/>
          </a:ln>
        </p:spPr>
      </p:pic>
      <p:sp>
        <p:nvSpPr>
          <p:cNvPr id="780" name="Reasons…"/>
          <p:cNvSpPr txBox="1"/>
          <p:nvPr/>
        </p:nvSpPr>
        <p:spPr>
          <a:xfrm>
            <a:off x="16620766" y="1725692"/>
            <a:ext cx="5033313" cy="233172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239" sz="6000">
                <a:latin typeface="Oswald"/>
                <a:ea typeface="Oswald"/>
                <a:cs typeface="Oswald"/>
                <a:sym typeface="Oswald"/>
              </a:defRPr>
            </a:pPr>
            <a:r>
              <a:rPr spc="-360" sz="9000"/>
              <a:t>Reasons</a:t>
            </a:r>
            <a:r>
              <a:t> </a:t>
            </a:r>
          </a:p>
          <a:p>
            <a:pPr algn="ctr">
              <a:lnSpc>
                <a:spcPct val="90000"/>
              </a:lnSpc>
              <a:defRPr spc="-239" sz="6000">
                <a:latin typeface="Oswald"/>
                <a:ea typeface="Oswald"/>
                <a:cs typeface="Oswald"/>
                <a:sym typeface="Oswald"/>
              </a:defRPr>
            </a:pPr>
            <a:r>
              <a:t>for non-consent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Reasons we find…"/>
          <p:cNvSpPr txBox="1"/>
          <p:nvPr/>
        </p:nvSpPr>
        <p:spPr>
          <a:xfrm>
            <a:off x="16360860" y="6537430"/>
            <a:ext cx="5553125" cy="449580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239" sz="6000">
                <a:latin typeface="Oswald"/>
                <a:ea typeface="Oswald"/>
                <a:cs typeface="Oswald"/>
                <a:sym typeface="Oswald"/>
              </a:defRPr>
            </a:pPr>
            <a:r>
              <a:t>Reasons we find </a:t>
            </a:r>
          </a:p>
          <a:p>
            <a:pPr algn="ctr">
              <a:lnSpc>
                <a:spcPct val="90000"/>
              </a:lnSpc>
              <a:defRPr spc="-239" sz="6000">
                <a:latin typeface="Oswald"/>
                <a:ea typeface="Oswald"/>
                <a:cs typeface="Oswald"/>
                <a:sym typeface="Oswald"/>
              </a:defRPr>
            </a:pPr>
            <a:r>
              <a:t>difficult to defend:</a:t>
            </a:r>
          </a:p>
          <a:p>
            <a:pPr algn="ctr">
              <a:lnSpc>
                <a:spcPct val="90000"/>
              </a:lnSpc>
              <a:defRPr spc="-360" sz="9000">
                <a:latin typeface="Oswald"/>
                <a:ea typeface="Oswald"/>
                <a:cs typeface="Oswald"/>
                <a:sym typeface="Oswald"/>
              </a:defRPr>
            </a:pPr>
            <a:r>
              <a:t>22% </a:t>
            </a:r>
          </a:p>
          <a:p>
            <a:pPr algn="ctr">
              <a:lnSpc>
                <a:spcPct val="90000"/>
              </a:lnSpc>
              <a:defRPr spc="-239" sz="6000">
                <a:latin typeface="Oswald"/>
                <a:ea typeface="Oswald"/>
                <a:cs typeface="Oswald"/>
                <a:sym typeface="Oswald"/>
              </a:defRPr>
            </a:pPr>
            <a:r>
              <a:t>of responders</a:t>
            </a:r>
          </a:p>
          <a:p>
            <a:pPr algn="ctr">
              <a:lnSpc>
                <a:spcPct val="90000"/>
              </a:lnSpc>
              <a:defRPr spc="-159" sz="4000">
                <a:latin typeface="Oswald"/>
                <a:ea typeface="Oswald"/>
                <a:cs typeface="Oswald"/>
                <a:sym typeface="Oswald"/>
              </a:defRPr>
            </a:pPr>
            <a:r>
              <a:t>(4% of nominated)</a:t>
            </a:r>
          </a:p>
        </p:txBody>
      </p:sp>
      <p:pic>
        <p:nvPicPr>
          <p:cNvPr id="783" name="sankeymatic_20250203_184723_1800x1800 did not consent.png" descr="sankeymatic_20250203_184723_1800x1800 did not consent.png"/>
          <p:cNvPicPr>
            <a:picLocks noChangeAspect="1"/>
          </p:cNvPicPr>
          <p:nvPr/>
        </p:nvPicPr>
        <p:blipFill>
          <a:blip r:embed="rId2">
            <a:extLst/>
          </a:blip>
          <a:stretch>
            <a:fillRect/>
          </a:stretch>
        </p:blipFill>
        <p:spPr>
          <a:xfrm>
            <a:off x="1156700" y="755872"/>
            <a:ext cx="13676449" cy="12204256"/>
          </a:xfrm>
          <a:prstGeom prst="rect">
            <a:avLst/>
          </a:prstGeom>
          <a:ln w="12700">
            <a:miter lim="400000"/>
          </a:ln>
        </p:spPr>
      </p:pic>
      <p:sp>
        <p:nvSpPr>
          <p:cNvPr id="784" name="Reasons…"/>
          <p:cNvSpPr txBox="1"/>
          <p:nvPr/>
        </p:nvSpPr>
        <p:spPr>
          <a:xfrm>
            <a:off x="16620766" y="1725692"/>
            <a:ext cx="5033313" cy="233172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239" sz="6000">
                <a:latin typeface="Oswald"/>
                <a:ea typeface="Oswald"/>
                <a:cs typeface="Oswald"/>
                <a:sym typeface="Oswald"/>
              </a:defRPr>
            </a:pPr>
            <a:r>
              <a:rPr spc="-360" sz="9000"/>
              <a:t>Reasons</a:t>
            </a:r>
            <a:r>
              <a:t> </a:t>
            </a:r>
          </a:p>
          <a:p>
            <a:pPr algn="ctr">
              <a:lnSpc>
                <a:spcPct val="90000"/>
              </a:lnSpc>
              <a:defRPr spc="-239" sz="6000">
                <a:latin typeface="Oswald"/>
                <a:ea typeface="Oswald"/>
                <a:cs typeface="Oswald"/>
                <a:sym typeface="Oswald"/>
              </a:defRPr>
            </a:pPr>
            <a:r>
              <a:t>for non-consent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6" name="sankeymatic_20250203_184723_1800x1800 consented.png" descr="sankeymatic_20250203_184723_1800x1800 consented.png"/>
          <p:cNvPicPr>
            <a:picLocks noChangeAspect="1"/>
          </p:cNvPicPr>
          <p:nvPr/>
        </p:nvPicPr>
        <p:blipFill>
          <a:blip r:embed="rId3">
            <a:extLst/>
          </a:blip>
          <a:srcRect l="1532" t="0" r="0" b="0"/>
          <a:stretch>
            <a:fillRect/>
          </a:stretch>
        </p:blipFill>
        <p:spPr>
          <a:xfrm>
            <a:off x="1193403" y="1892198"/>
            <a:ext cx="21997011" cy="6997701"/>
          </a:xfrm>
          <a:prstGeom prst="rect">
            <a:avLst/>
          </a:prstGeom>
          <a:ln w="12700">
            <a:miter lim="400000"/>
          </a:ln>
        </p:spPr>
      </p:pic>
      <p:sp>
        <p:nvSpPr>
          <p:cNvPr id="787" name="Difficulty finding reviewer or…"/>
          <p:cNvSpPr txBox="1"/>
          <p:nvPr/>
        </p:nvSpPr>
        <p:spPr>
          <a:xfrm>
            <a:off x="12994253" y="8664510"/>
            <a:ext cx="8765655" cy="320040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239" sz="6000">
                <a:latin typeface="Oswald"/>
                <a:ea typeface="Oswald"/>
                <a:cs typeface="Oswald"/>
                <a:sym typeface="Oswald"/>
              </a:defRPr>
            </a:pPr>
            <a:r>
              <a:t>Difficulty finding reviewer or </a:t>
            </a:r>
          </a:p>
          <a:p>
            <a:pPr algn="ctr">
              <a:lnSpc>
                <a:spcPct val="90000"/>
              </a:lnSpc>
              <a:defRPr spc="-239" sz="6000">
                <a:latin typeface="Oswald"/>
                <a:ea typeface="Oswald"/>
                <a:cs typeface="Oswald"/>
                <a:sym typeface="Oswald"/>
              </a:defRPr>
            </a:pPr>
            <a:r>
              <a:t>completing review</a:t>
            </a:r>
          </a:p>
          <a:p>
            <a:pPr algn="ctr">
              <a:lnSpc>
                <a:spcPct val="90000"/>
              </a:lnSpc>
              <a:defRPr spc="-360" sz="9000">
                <a:latin typeface="Oswald"/>
                <a:ea typeface="Oswald"/>
                <a:cs typeface="Oswald"/>
                <a:sym typeface="Oswald"/>
              </a:defRPr>
            </a:pPr>
            <a:r>
              <a:t>25%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1" name="sankeymatic_20250203_184723_1800x1800 consented.png" descr="sankeymatic_20250203_184723_1800x1800 consented.png"/>
          <p:cNvPicPr>
            <a:picLocks noChangeAspect="1"/>
          </p:cNvPicPr>
          <p:nvPr/>
        </p:nvPicPr>
        <p:blipFill>
          <a:blip r:embed="rId2">
            <a:extLst/>
          </a:blip>
          <a:srcRect l="1532" t="0" r="0" b="0"/>
          <a:stretch>
            <a:fillRect/>
          </a:stretch>
        </p:blipFill>
        <p:spPr>
          <a:xfrm>
            <a:off x="1193403" y="1892198"/>
            <a:ext cx="21997011" cy="6997701"/>
          </a:xfrm>
          <a:prstGeom prst="rect">
            <a:avLst/>
          </a:prstGeom>
          <a:ln w="12700">
            <a:miter lim="400000"/>
          </a:ln>
        </p:spPr>
      </p:pic>
      <p:sp>
        <p:nvSpPr>
          <p:cNvPr id="792" name="Building momentum…"/>
          <p:cNvSpPr txBox="1"/>
          <p:nvPr/>
        </p:nvSpPr>
        <p:spPr>
          <a:xfrm>
            <a:off x="12617334" y="8664510"/>
            <a:ext cx="9519492" cy="31546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90000"/>
              </a:lnSpc>
              <a:defRPr spc="-360" sz="9000">
                <a:latin typeface="Oswald"/>
                <a:ea typeface="Oswald"/>
                <a:cs typeface="Oswald"/>
                <a:sym typeface="Oswald"/>
              </a:defRPr>
            </a:pPr>
            <a:r>
              <a:t>Building momentum</a:t>
            </a:r>
          </a:p>
          <a:p>
            <a:pPr algn="ctr">
              <a:lnSpc>
                <a:spcPct val="90000"/>
              </a:lnSpc>
              <a:defRPr spc="-239" sz="6000">
                <a:latin typeface="Oswald"/>
                <a:ea typeface="Oswald"/>
                <a:cs typeface="Oswald"/>
                <a:sym typeface="Oswald"/>
              </a:defRPr>
            </a:pPr>
            <a:r>
              <a:t>- Guest Recommenders</a:t>
            </a:r>
          </a:p>
          <a:p>
            <a:pPr algn="ctr">
              <a:lnSpc>
                <a:spcPct val="90000"/>
              </a:lnSpc>
              <a:defRPr spc="-239" sz="6000">
                <a:latin typeface="Oswald"/>
                <a:ea typeface="Oswald"/>
                <a:cs typeface="Oswald"/>
                <a:sym typeface="Oswald"/>
              </a:defRPr>
            </a:pPr>
            <a:r>
              <a:t>- Explicated processes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4" name="Screenshot 2025-02-04 at 13.02.44.png" descr="Screenshot 2025-02-04 at 13.02.44.png"/>
          <p:cNvPicPr>
            <a:picLocks noChangeAspect="1"/>
          </p:cNvPicPr>
          <p:nvPr/>
        </p:nvPicPr>
        <p:blipFill>
          <a:blip r:embed="rId2">
            <a:extLst/>
          </a:blip>
          <a:srcRect l="55352" t="0" r="24114" b="0"/>
          <a:stretch>
            <a:fillRect/>
          </a:stretch>
        </p:blipFill>
        <p:spPr>
          <a:xfrm>
            <a:off x="13879598" y="1288454"/>
            <a:ext cx="7202894" cy="11138998"/>
          </a:xfrm>
          <a:prstGeom prst="rect">
            <a:avLst/>
          </a:prstGeom>
          <a:ln w="12700">
            <a:miter lim="400000"/>
          </a:ln>
        </p:spPr>
      </p:pic>
      <p:grpSp>
        <p:nvGrpSpPr>
          <p:cNvPr id="798" name="Group"/>
          <p:cNvGrpSpPr/>
          <p:nvPr/>
        </p:nvGrpSpPr>
        <p:grpSpPr>
          <a:xfrm>
            <a:off x="3301516" y="1288501"/>
            <a:ext cx="7202894" cy="11138998"/>
            <a:chOff x="0" y="0"/>
            <a:chExt cx="7202892" cy="11138996"/>
          </a:xfrm>
        </p:grpSpPr>
        <p:pic>
          <p:nvPicPr>
            <p:cNvPr id="795" name="Screenshot 2025-02-04 at 13.02.44.png" descr="Screenshot 2025-02-04 at 13.02.44.png"/>
            <p:cNvPicPr>
              <a:picLocks noChangeAspect="1"/>
            </p:cNvPicPr>
            <p:nvPr/>
          </p:nvPicPr>
          <p:blipFill>
            <a:blip r:embed="rId2">
              <a:extLst/>
            </a:blip>
            <a:srcRect l="55352" t="0" r="24114" b="0"/>
            <a:stretch>
              <a:fillRect/>
            </a:stretch>
          </p:blipFill>
          <p:spPr>
            <a:xfrm>
              <a:off x="0" y="0"/>
              <a:ext cx="7202893" cy="11138997"/>
            </a:xfrm>
            <a:prstGeom prst="rect">
              <a:avLst/>
            </a:prstGeom>
            <a:ln w="12700" cap="flat">
              <a:noFill/>
              <a:miter lim="400000"/>
            </a:ln>
            <a:effectLst/>
          </p:spPr>
        </p:pic>
        <p:pic>
          <p:nvPicPr>
            <p:cNvPr id="796" name="Screenshot 2025-02-04 at 13.02.44.png" descr="Screenshot 2025-02-04 at 13.02.44.png"/>
            <p:cNvPicPr>
              <a:picLocks noChangeAspect="1"/>
            </p:cNvPicPr>
            <p:nvPr/>
          </p:nvPicPr>
          <p:blipFill>
            <a:blip r:embed="rId2">
              <a:extLst/>
            </a:blip>
            <a:srcRect l="8412" t="60722" r="82564" b="23378"/>
            <a:stretch>
              <a:fillRect/>
            </a:stretch>
          </p:blipFill>
          <p:spPr>
            <a:xfrm>
              <a:off x="1902391" y="6544225"/>
              <a:ext cx="3165179" cy="1770995"/>
            </a:xfrm>
            <a:prstGeom prst="rect">
              <a:avLst/>
            </a:prstGeom>
            <a:ln w="12700" cap="flat">
              <a:noFill/>
              <a:miter lim="400000"/>
            </a:ln>
            <a:effectLst/>
          </p:spPr>
        </p:pic>
        <p:pic>
          <p:nvPicPr>
            <p:cNvPr id="797" name="Screenshot 2025-02-04 at 13.02.44.png" descr="Screenshot 2025-02-04 at 13.02.44.png"/>
            <p:cNvPicPr>
              <a:picLocks noChangeAspect="1"/>
            </p:cNvPicPr>
            <p:nvPr/>
          </p:nvPicPr>
          <p:blipFill>
            <a:blip r:embed="rId2">
              <a:extLst/>
            </a:blip>
            <a:srcRect l="16986" t="60722" r="72069" b="23378"/>
            <a:stretch>
              <a:fillRect/>
            </a:stretch>
          </p:blipFill>
          <p:spPr>
            <a:xfrm>
              <a:off x="1565444" y="8064830"/>
              <a:ext cx="3839060" cy="1770994"/>
            </a:xfrm>
            <a:prstGeom prst="rect">
              <a:avLst/>
            </a:prstGeom>
            <a:ln w="12700" cap="flat">
              <a:noFill/>
              <a:miter lim="400000"/>
            </a:ln>
            <a:effectLst/>
          </p:spPr>
        </p:pic>
      </p:grpSp>
      <p:grpSp>
        <p:nvGrpSpPr>
          <p:cNvPr id="804" name="Group"/>
          <p:cNvGrpSpPr/>
          <p:nvPr/>
        </p:nvGrpSpPr>
        <p:grpSpPr>
          <a:xfrm>
            <a:off x="12760085" y="2200101"/>
            <a:ext cx="9441913" cy="9315798"/>
            <a:chOff x="0" y="0"/>
            <a:chExt cx="9441912" cy="9315797"/>
          </a:xfrm>
        </p:grpSpPr>
        <p:sp>
          <p:nvSpPr>
            <p:cNvPr id="799" name="Rounded Rectangle"/>
            <p:cNvSpPr/>
            <p:nvPr/>
          </p:nvSpPr>
          <p:spPr>
            <a:xfrm>
              <a:off x="0" y="0"/>
              <a:ext cx="9441913" cy="9315798"/>
            </a:xfrm>
            <a:prstGeom prst="roundRect">
              <a:avLst>
                <a:gd name="adj" fmla="val 3415"/>
              </a:avLst>
            </a:prstGeom>
            <a:solidFill>
              <a:srgbClr val="FFFFFF"/>
            </a:solidFill>
            <a:ln w="12700" cap="flat">
              <a:noFill/>
              <a:miter lim="400000"/>
            </a:ln>
            <a:effectLst/>
          </p:spPr>
          <p:txBody>
            <a:bodyPr wrap="square" lIns="91439" tIns="91439" rIns="91439" bIns="91439" numCol="1" anchor="ctr">
              <a:noAutofit/>
            </a:bodyPr>
            <a:lstStyle/>
            <a:p>
              <a:pPr>
                <a:defRPr>
                  <a:solidFill>
                    <a:srgbClr val="FFFFFF"/>
                  </a:solidFill>
                </a:defRPr>
              </a:pPr>
            </a:p>
          </p:txBody>
        </p:sp>
        <p:pic>
          <p:nvPicPr>
            <p:cNvPr id="800" name="Screenshot 2025-02-04 at 15.39.26.png" descr="Screenshot 2025-02-04 at 15.39.26.png"/>
            <p:cNvPicPr>
              <a:picLocks noChangeAspect="1"/>
            </p:cNvPicPr>
            <p:nvPr/>
          </p:nvPicPr>
          <p:blipFill>
            <a:blip r:embed="rId3">
              <a:extLst/>
            </a:blip>
            <a:srcRect l="7970" t="51184" r="5443" b="33889"/>
            <a:stretch>
              <a:fillRect/>
            </a:stretch>
          </p:blipFill>
          <p:spPr>
            <a:xfrm>
              <a:off x="146125" y="2420087"/>
              <a:ext cx="9119553" cy="1680597"/>
            </a:xfrm>
            <a:prstGeom prst="rect">
              <a:avLst/>
            </a:prstGeom>
            <a:ln w="12700" cap="flat">
              <a:noFill/>
              <a:miter lim="400000"/>
            </a:ln>
            <a:effectLst/>
          </p:spPr>
        </p:pic>
        <p:pic>
          <p:nvPicPr>
            <p:cNvPr id="801" name="Screenshot 2025-02-04 at 15.39.00.png" descr="Screenshot 2025-02-04 at 15.39.00.png"/>
            <p:cNvPicPr>
              <a:picLocks noChangeAspect="1"/>
            </p:cNvPicPr>
            <p:nvPr/>
          </p:nvPicPr>
          <p:blipFill>
            <a:blip r:embed="rId4">
              <a:extLst/>
            </a:blip>
            <a:srcRect l="10407" t="51519" r="6712" b="29549"/>
            <a:stretch>
              <a:fillRect/>
            </a:stretch>
          </p:blipFill>
          <p:spPr>
            <a:xfrm>
              <a:off x="438823" y="4447635"/>
              <a:ext cx="8883938" cy="2101224"/>
            </a:xfrm>
            <a:prstGeom prst="rect">
              <a:avLst/>
            </a:prstGeom>
            <a:ln w="12700" cap="flat">
              <a:noFill/>
              <a:miter lim="400000"/>
            </a:ln>
            <a:effectLst/>
          </p:spPr>
        </p:pic>
        <p:pic>
          <p:nvPicPr>
            <p:cNvPr id="802" name="Screenshot 2025-02-04 at 15.39.12.png" descr="Screenshot 2025-02-04 at 15.39.12.png"/>
            <p:cNvPicPr>
              <a:picLocks noChangeAspect="1"/>
            </p:cNvPicPr>
            <p:nvPr/>
          </p:nvPicPr>
          <p:blipFill>
            <a:blip r:embed="rId5">
              <a:extLst/>
            </a:blip>
            <a:srcRect l="11240" t="50725" r="8901" b="31017"/>
            <a:stretch>
              <a:fillRect/>
            </a:stretch>
          </p:blipFill>
          <p:spPr>
            <a:xfrm>
              <a:off x="491856" y="6777779"/>
              <a:ext cx="8458094" cy="2080436"/>
            </a:xfrm>
            <a:prstGeom prst="rect">
              <a:avLst/>
            </a:prstGeom>
            <a:ln w="12700" cap="flat">
              <a:noFill/>
              <a:miter lim="400000"/>
            </a:ln>
            <a:effectLst/>
          </p:spPr>
        </p:pic>
        <p:pic>
          <p:nvPicPr>
            <p:cNvPr id="803" name="Screenshot 2025-02-04 at 15.38.46.png" descr="Screenshot 2025-02-04 at 15.38.46.png"/>
            <p:cNvPicPr>
              <a:picLocks noChangeAspect="1"/>
            </p:cNvPicPr>
            <p:nvPr/>
          </p:nvPicPr>
          <p:blipFill>
            <a:blip r:embed="rId6">
              <a:extLst/>
            </a:blip>
            <a:srcRect l="11129" t="52593" r="10532" b="32431"/>
            <a:stretch>
              <a:fillRect/>
            </a:stretch>
          </p:blipFill>
          <p:spPr>
            <a:xfrm>
              <a:off x="465609" y="441354"/>
              <a:ext cx="8404067" cy="163193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6" name="Screenshot 2025-02-04 at 13.02.44.png" descr="Screenshot 2025-02-04 at 13.02.44.png"/>
          <p:cNvPicPr>
            <a:picLocks noChangeAspect="1"/>
          </p:cNvPicPr>
          <p:nvPr/>
        </p:nvPicPr>
        <p:blipFill>
          <a:blip r:embed="rId2">
            <a:extLst/>
          </a:blip>
          <a:srcRect l="55352" t="0" r="24114" b="0"/>
          <a:stretch>
            <a:fillRect/>
          </a:stretch>
        </p:blipFill>
        <p:spPr>
          <a:xfrm>
            <a:off x="13879598" y="1288454"/>
            <a:ext cx="7202894" cy="11138998"/>
          </a:xfrm>
          <a:prstGeom prst="rect">
            <a:avLst/>
          </a:prstGeom>
          <a:ln w="12700">
            <a:miter lim="400000"/>
          </a:ln>
        </p:spPr>
      </p:pic>
      <p:grpSp>
        <p:nvGrpSpPr>
          <p:cNvPr id="810" name="Group"/>
          <p:cNvGrpSpPr/>
          <p:nvPr/>
        </p:nvGrpSpPr>
        <p:grpSpPr>
          <a:xfrm>
            <a:off x="3301516" y="1288501"/>
            <a:ext cx="7202894" cy="11138998"/>
            <a:chOff x="0" y="0"/>
            <a:chExt cx="7202892" cy="11138996"/>
          </a:xfrm>
        </p:grpSpPr>
        <p:pic>
          <p:nvPicPr>
            <p:cNvPr id="807" name="Screenshot 2025-02-04 at 13.02.44.png" descr="Screenshot 2025-02-04 at 13.02.44.png"/>
            <p:cNvPicPr>
              <a:picLocks noChangeAspect="1"/>
            </p:cNvPicPr>
            <p:nvPr/>
          </p:nvPicPr>
          <p:blipFill>
            <a:blip r:embed="rId2">
              <a:extLst/>
            </a:blip>
            <a:srcRect l="55352" t="0" r="24114" b="0"/>
            <a:stretch>
              <a:fillRect/>
            </a:stretch>
          </p:blipFill>
          <p:spPr>
            <a:xfrm>
              <a:off x="0" y="0"/>
              <a:ext cx="7202893" cy="11138997"/>
            </a:xfrm>
            <a:prstGeom prst="rect">
              <a:avLst/>
            </a:prstGeom>
            <a:ln w="12700" cap="flat">
              <a:noFill/>
              <a:miter lim="400000"/>
            </a:ln>
            <a:effectLst/>
          </p:spPr>
        </p:pic>
        <p:pic>
          <p:nvPicPr>
            <p:cNvPr id="808" name="Screenshot 2025-02-04 at 13.02.44.png" descr="Screenshot 2025-02-04 at 13.02.44.png"/>
            <p:cNvPicPr>
              <a:picLocks noChangeAspect="1"/>
            </p:cNvPicPr>
            <p:nvPr/>
          </p:nvPicPr>
          <p:blipFill>
            <a:blip r:embed="rId2">
              <a:extLst/>
            </a:blip>
            <a:srcRect l="8412" t="60722" r="82564" b="23378"/>
            <a:stretch>
              <a:fillRect/>
            </a:stretch>
          </p:blipFill>
          <p:spPr>
            <a:xfrm>
              <a:off x="1902391" y="6544225"/>
              <a:ext cx="3165179" cy="1770995"/>
            </a:xfrm>
            <a:prstGeom prst="rect">
              <a:avLst/>
            </a:prstGeom>
            <a:ln w="12700" cap="flat">
              <a:noFill/>
              <a:miter lim="400000"/>
            </a:ln>
            <a:effectLst/>
          </p:spPr>
        </p:pic>
        <p:pic>
          <p:nvPicPr>
            <p:cNvPr id="809" name="Screenshot 2025-02-04 at 13.02.44.png" descr="Screenshot 2025-02-04 at 13.02.44.png"/>
            <p:cNvPicPr>
              <a:picLocks noChangeAspect="1"/>
            </p:cNvPicPr>
            <p:nvPr/>
          </p:nvPicPr>
          <p:blipFill>
            <a:blip r:embed="rId2">
              <a:extLst/>
            </a:blip>
            <a:srcRect l="16986" t="60722" r="72069" b="23378"/>
            <a:stretch>
              <a:fillRect/>
            </a:stretch>
          </p:blipFill>
          <p:spPr>
            <a:xfrm>
              <a:off x="1565444" y="8064830"/>
              <a:ext cx="3839060" cy="1770994"/>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2" name="౿"/>
          <p:cNvSpPr txBox="1"/>
          <p:nvPr>
            <p:ph type="body" idx="21"/>
          </p:nvPr>
        </p:nvSpPr>
        <p:spPr>
          <a:xfrm>
            <a:off x="4296957" y="8721247"/>
            <a:ext cx="1265582" cy="1996441"/>
          </a:xfrm>
          <a:prstGeom prst="rect">
            <a:avLst/>
          </a:prstGeom>
        </p:spPr>
        <p:txBody>
          <a:bodyPr/>
          <a:lstStyle>
            <a:lvl1pPr>
              <a:defRPr spc="408" sz="10200"/>
            </a:lvl1pPr>
          </a:lstStyle>
          <a:p>
            <a:pPr/>
            <a:r>
              <a:t>౿</a:t>
            </a:r>
          </a:p>
        </p:txBody>
      </p:sp>
      <p:sp>
        <p:nvSpPr>
          <p:cNvPr id="813" name="Minor Errors that do not affect the core conclusions…"/>
          <p:cNvSpPr/>
          <p:nvPr>
            <p:ph type="body" idx="26"/>
          </p:nvPr>
        </p:nvSpPr>
        <p:spPr>
          <a:xfrm>
            <a:off x="5906906" y="2820212"/>
            <a:ext cx="15114147" cy="2963349"/>
          </a:xfrm>
          <a:prstGeom prst="rect">
            <a:avLst/>
          </a:prstGeom>
        </p:spPr>
        <p:txBody>
          <a:bodyPr anchor="t"/>
          <a:lstStyle/>
          <a:p>
            <a:pPr>
              <a:defRPr sz="4400"/>
            </a:pPr>
            <a:r>
              <a:rPr b="1"/>
              <a:t>Minor</a:t>
            </a:r>
            <a:r>
              <a:t> Errors that do </a:t>
            </a:r>
            <a:r>
              <a:rPr b="1"/>
              <a:t>not</a:t>
            </a:r>
            <a:r>
              <a:t> affect the core conclusions</a:t>
            </a:r>
          </a:p>
          <a:p>
            <a:pPr>
              <a:defRPr b="1" i="1" sz="4400"/>
            </a:pPr>
            <a:r>
              <a:t>2 articles</a:t>
            </a:r>
          </a:p>
        </p:txBody>
      </p:sp>
      <p:sp>
        <p:nvSpPr>
          <p:cNvPr id="814" name="౿"/>
          <p:cNvSpPr txBox="1"/>
          <p:nvPr/>
        </p:nvSpPr>
        <p:spPr>
          <a:xfrm>
            <a:off x="4296957" y="2262677"/>
            <a:ext cx="1265582" cy="199644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a:t>
            </a:r>
          </a:p>
        </p:txBody>
      </p:sp>
      <p:sp>
        <p:nvSpPr>
          <p:cNvPr id="815" name="౿"/>
          <p:cNvSpPr txBox="1"/>
          <p:nvPr/>
        </p:nvSpPr>
        <p:spPr>
          <a:xfrm>
            <a:off x="4296957" y="5491962"/>
            <a:ext cx="1265582" cy="199644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a:t>
            </a:r>
          </a:p>
        </p:txBody>
      </p:sp>
      <p:sp>
        <p:nvSpPr>
          <p:cNvPr id="816" name="Decisions &amp; Recommendations"/>
          <p:cNvSpPr/>
          <p:nvPr/>
        </p:nvSpPr>
        <p:spPr>
          <a:xfrm>
            <a:off x="5906906" y="1124045"/>
            <a:ext cx="12570188" cy="1642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b="1" sz="4400"/>
            </a:lvl1pPr>
          </a:lstStyle>
          <a:p>
            <a:pPr/>
            <a:r>
              <a:t>Decisions &amp; Recommendations</a:t>
            </a:r>
          </a:p>
        </p:txBody>
      </p:sp>
      <p:sp>
        <p:nvSpPr>
          <p:cNvPr id="817" name="Major Errors that affect the core conclusions…"/>
          <p:cNvSpPr/>
          <p:nvPr/>
        </p:nvSpPr>
        <p:spPr>
          <a:xfrm>
            <a:off x="5906906" y="9367890"/>
            <a:ext cx="15114147" cy="3067449"/>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defRPr sz="4400"/>
            </a:pPr>
            <a:r>
              <a:rPr b="1"/>
              <a:t>Major</a:t>
            </a:r>
            <a:r>
              <a:t> Errors that </a:t>
            </a:r>
            <a:r>
              <a:rPr b="1"/>
              <a:t>affect</a:t>
            </a:r>
            <a:r>
              <a:t> the core conclusions</a:t>
            </a:r>
          </a:p>
          <a:p>
            <a:pPr>
              <a:defRPr b="1" i="1" sz="4400"/>
            </a:pPr>
            <a:r>
              <a:t>1 article</a:t>
            </a:r>
          </a:p>
        </p:txBody>
      </p:sp>
      <p:sp>
        <p:nvSpPr>
          <p:cNvPr id="818" name="Moderate Errors that do not affect the core conclusions…"/>
          <p:cNvSpPr/>
          <p:nvPr/>
        </p:nvSpPr>
        <p:spPr>
          <a:xfrm>
            <a:off x="5906906" y="6222839"/>
            <a:ext cx="15114147" cy="2705773"/>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defRPr sz="4400"/>
            </a:pPr>
            <a:r>
              <a:rPr b="1"/>
              <a:t>Moderate</a:t>
            </a:r>
            <a:r>
              <a:t> Errors that do </a:t>
            </a:r>
            <a:r>
              <a:rPr b="1"/>
              <a:t>not</a:t>
            </a:r>
            <a:r>
              <a:t> affect the core conclusions</a:t>
            </a:r>
          </a:p>
          <a:p>
            <a:pPr>
              <a:defRPr b="1" i="1" sz="4400"/>
            </a:pPr>
            <a:r>
              <a:t>1 article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We ask too much of peer-review"/>
          <p:cNvSpPr/>
          <p:nvPr/>
        </p:nvSpPr>
        <p:spPr>
          <a:xfrm>
            <a:off x="7202616" y="1911028"/>
            <a:ext cx="9978768" cy="10874424"/>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b="1" sz="5400"/>
            </a:pPr>
            <a:r>
              <a:t>We ask too much of peer-review</a:t>
            </a:r>
          </a:p>
          <a:p>
            <a:pPr>
              <a:defRPr sz="5400"/>
            </a:pPr>
          </a:p>
        </p:txBody>
      </p:sp>
      <p:sp>
        <p:nvSpPr>
          <p:cNvPr id="482" name="One-shot, little redundancy…"/>
          <p:cNvSpPr/>
          <p:nvPr/>
        </p:nvSpPr>
        <p:spPr>
          <a:xfrm>
            <a:off x="8478791" y="5021596"/>
            <a:ext cx="8969266" cy="1976680"/>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a:defRPr sz="4400"/>
            </a:pPr>
            <a:r>
              <a:t>One-shot, little redundancy</a:t>
            </a:r>
          </a:p>
          <a:p>
            <a:pPr>
              <a:defRPr sz="4400"/>
            </a:pPr>
            <a:r>
              <a:rPr sz="3500"/>
              <a:t>Despite imperfect reliability &amp; evolving knowledge</a:t>
            </a:r>
          </a:p>
        </p:txBody>
      </p:sp>
      <p:sp>
        <p:nvSpPr>
          <p:cNvPr id="483" name="X"/>
          <p:cNvSpPr txBox="1"/>
          <p:nvPr/>
        </p:nvSpPr>
        <p:spPr>
          <a:xfrm>
            <a:off x="7258213" y="4195653"/>
            <a:ext cx="1102361" cy="24688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X</a:t>
            </a:r>
          </a:p>
        </p:txBody>
      </p:sp>
      <p:sp>
        <p:nvSpPr>
          <p:cNvPr id="484" name="X"/>
          <p:cNvSpPr txBox="1"/>
          <p:nvPr/>
        </p:nvSpPr>
        <p:spPr>
          <a:xfrm>
            <a:off x="7258213" y="6673319"/>
            <a:ext cx="1102361" cy="24688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X</a:t>
            </a:r>
          </a:p>
        </p:txBody>
      </p:sp>
      <p:sp>
        <p:nvSpPr>
          <p:cNvPr id="485" name="Generally non-technical"/>
          <p:cNvSpPr/>
          <p:nvPr/>
        </p:nvSpPr>
        <p:spPr>
          <a:xfrm>
            <a:off x="8478791" y="7086356"/>
            <a:ext cx="8969266" cy="1642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defRPr sz="4400"/>
            </a:lvl1pPr>
          </a:lstStyle>
          <a:p>
            <a:pPr/>
            <a:r>
              <a:t>Generally non-technical</a:t>
            </a:r>
          </a:p>
        </p:txBody>
      </p:sp>
      <p:sp>
        <p:nvSpPr>
          <p:cNvPr id="486" name="Surprising little error checking…"/>
          <p:cNvSpPr/>
          <p:nvPr/>
        </p:nvSpPr>
        <p:spPr>
          <a:xfrm>
            <a:off x="8478791" y="9135081"/>
            <a:ext cx="8969266" cy="2355495"/>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a:defRPr sz="4400"/>
            </a:pPr>
            <a:r>
              <a:t>Surprising little er</a:t>
            </a:r>
            <a:r>
              <a:rPr>
                <a:solidFill>
                  <a:schemeClr val="accent1"/>
                </a:solidFill>
              </a:rPr>
              <a:t>r</a:t>
            </a:r>
            <a:r>
              <a:t>or checking </a:t>
            </a:r>
          </a:p>
          <a:p>
            <a:pPr>
              <a:defRPr sz="4400"/>
            </a:pPr>
            <a:r>
              <a:rPr sz="3500"/>
              <a:t>for an industry built on discovering truth</a:t>
            </a:r>
          </a:p>
        </p:txBody>
      </p:sp>
      <p:sp>
        <p:nvSpPr>
          <p:cNvPr id="487" name="X"/>
          <p:cNvSpPr txBox="1"/>
          <p:nvPr/>
        </p:nvSpPr>
        <p:spPr>
          <a:xfrm>
            <a:off x="7258213" y="8760548"/>
            <a:ext cx="1102361" cy="24688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X</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
          <p:cNvSpPr txBox="1"/>
          <p:nvPr>
            <p:ph type="body" idx="21"/>
          </p:nvPr>
        </p:nvSpPr>
        <p:spPr>
          <a:xfrm>
            <a:off x="4296957" y="8721247"/>
            <a:ext cx="1265582" cy="1996441"/>
          </a:xfrm>
          <a:prstGeom prst="rect">
            <a:avLst/>
          </a:prstGeom>
        </p:spPr>
        <p:txBody>
          <a:bodyPr/>
          <a:lstStyle>
            <a:lvl1pPr>
              <a:defRPr spc="408" sz="10200"/>
            </a:lvl1pPr>
          </a:lstStyle>
          <a:p>
            <a:pPr/>
            <a:r>
              <a:t>౿</a:t>
            </a:r>
          </a:p>
        </p:txBody>
      </p:sp>
      <p:sp>
        <p:nvSpPr>
          <p:cNvPr id="821" name="Minor Errors that do not affect the core conclusions…"/>
          <p:cNvSpPr/>
          <p:nvPr>
            <p:ph type="body" idx="26"/>
          </p:nvPr>
        </p:nvSpPr>
        <p:spPr>
          <a:xfrm>
            <a:off x="5906906" y="2820212"/>
            <a:ext cx="15114147" cy="2963349"/>
          </a:xfrm>
          <a:prstGeom prst="rect">
            <a:avLst/>
          </a:prstGeom>
        </p:spPr>
        <p:txBody>
          <a:bodyPr anchor="t"/>
          <a:lstStyle/>
          <a:p>
            <a:pPr>
              <a:defRPr sz="4400"/>
            </a:pPr>
            <a:r>
              <a:rPr b="1"/>
              <a:t>Minor</a:t>
            </a:r>
            <a:r>
              <a:t> Errors that do </a:t>
            </a:r>
            <a:r>
              <a:rPr b="1"/>
              <a:t>not</a:t>
            </a:r>
            <a:r>
              <a:t> affect the core conclusions</a:t>
            </a:r>
          </a:p>
          <a:p>
            <a:pPr>
              <a:defRPr b="1" i="1" sz="4400"/>
            </a:pPr>
            <a:r>
              <a:t>2 articles</a:t>
            </a:r>
          </a:p>
          <a:p>
            <a:pPr>
              <a:defRPr sz="4400"/>
            </a:pPr>
            <a:r>
              <a:t>- No correction recommended, but 1 author seeks one anyway</a:t>
            </a:r>
          </a:p>
        </p:txBody>
      </p:sp>
      <p:sp>
        <p:nvSpPr>
          <p:cNvPr id="822" name="౿"/>
          <p:cNvSpPr txBox="1"/>
          <p:nvPr/>
        </p:nvSpPr>
        <p:spPr>
          <a:xfrm>
            <a:off x="4296957" y="2262677"/>
            <a:ext cx="1265582" cy="199644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a:t>
            </a:r>
          </a:p>
        </p:txBody>
      </p:sp>
      <p:sp>
        <p:nvSpPr>
          <p:cNvPr id="823" name="౿"/>
          <p:cNvSpPr txBox="1"/>
          <p:nvPr/>
        </p:nvSpPr>
        <p:spPr>
          <a:xfrm>
            <a:off x="4296957" y="5491962"/>
            <a:ext cx="1265582" cy="199644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a:t>
            </a:r>
          </a:p>
        </p:txBody>
      </p:sp>
      <p:sp>
        <p:nvSpPr>
          <p:cNvPr id="824" name="Decisions &amp; Recommendations"/>
          <p:cNvSpPr/>
          <p:nvPr/>
        </p:nvSpPr>
        <p:spPr>
          <a:xfrm>
            <a:off x="5906906" y="1124045"/>
            <a:ext cx="12570188" cy="1642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b="1" sz="4400"/>
            </a:lvl1pPr>
          </a:lstStyle>
          <a:p>
            <a:pPr/>
            <a:r>
              <a:t>Decisions &amp; Recommendations</a:t>
            </a:r>
          </a:p>
        </p:txBody>
      </p:sp>
      <p:sp>
        <p:nvSpPr>
          <p:cNvPr id="825" name="Major Errors that affect the core conclusions…"/>
          <p:cNvSpPr/>
          <p:nvPr/>
        </p:nvSpPr>
        <p:spPr>
          <a:xfrm>
            <a:off x="5906906" y="9367890"/>
            <a:ext cx="15114147" cy="3067449"/>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defRPr sz="4400"/>
            </a:pPr>
            <a:r>
              <a:rPr b="1"/>
              <a:t>Major</a:t>
            </a:r>
            <a:r>
              <a:t> Errors that </a:t>
            </a:r>
            <a:r>
              <a:rPr b="1"/>
              <a:t>affect</a:t>
            </a:r>
            <a:r>
              <a:t> the core conclusions</a:t>
            </a:r>
          </a:p>
          <a:p>
            <a:pPr>
              <a:defRPr b="1" i="1" sz="4400"/>
            </a:pPr>
            <a:r>
              <a:t>1 article</a:t>
            </a:r>
          </a:p>
          <a:p>
            <a:pPr>
              <a:defRPr sz="4400"/>
            </a:pPr>
            <a:r>
              <a:t>- Correction recommended, but </a:t>
            </a:r>
            <a:r>
              <a:rPr>
                <a:solidFill>
                  <a:srgbClr val="E3003A"/>
                </a:solidFill>
              </a:rPr>
              <a:t>unclear if authors will act</a:t>
            </a:r>
          </a:p>
        </p:txBody>
      </p:sp>
      <p:sp>
        <p:nvSpPr>
          <p:cNvPr id="826" name="Moderate Errors that do not affect the core conclusions…"/>
          <p:cNvSpPr/>
          <p:nvPr/>
        </p:nvSpPr>
        <p:spPr>
          <a:xfrm>
            <a:off x="5906906" y="6222839"/>
            <a:ext cx="15114147" cy="2705773"/>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defRPr sz="4400"/>
            </a:pPr>
            <a:r>
              <a:rPr b="1"/>
              <a:t>Moderate</a:t>
            </a:r>
            <a:r>
              <a:t> Errors that do </a:t>
            </a:r>
            <a:r>
              <a:rPr b="1"/>
              <a:t>not</a:t>
            </a:r>
            <a:r>
              <a:t> affect the core conclusions</a:t>
            </a:r>
          </a:p>
          <a:p>
            <a:pPr>
              <a:defRPr b="1" i="1" sz="4400"/>
            </a:pPr>
            <a:r>
              <a:t>1 article</a:t>
            </a:r>
          </a:p>
          <a:p>
            <a:pPr>
              <a:defRPr sz="4400"/>
            </a:pPr>
            <a:r>
              <a:t>- Correction recommended, but </a:t>
            </a:r>
            <a:r>
              <a:rPr>
                <a:solidFill>
                  <a:srgbClr val="E3003A"/>
                </a:solidFill>
              </a:rPr>
              <a:t>unclear if authors will act</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Non-significant p values treated as evidence for the null"/>
          <p:cNvSpPr/>
          <p:nvPr>
            <p:ph type="body" idx="26"/>
          </p:nvPr>
        </p:nvSpPr>
        <p:spPr>
          <a:xfrm>
            <a:off x="5906906" y="4861993"/>
            <a:ext cx="16175139" cy="1401177"/>
          </a:xfrm>
          <a:prstGeom prst="rect">
            <a:avLst/>
          </a:prstGeom>
        </p:spPr>
        <p:txBody>
          <a:bodyPr anchor="t"/>
          <a:lstStyle/>
          <a:p>
            <a:pPr>
              <a:defRPr sz="4400"/>
            </a:pPr>
            <a:r>
              <a:t>Non-significant </a:t>
            </a:r>
            <a:r>
              <a:rPr i="1"/>
              <a:t>p</a:t>
            </a:r>
            <a:r>
              <a:t> values treated as evidence for the null</a:t>
            </a:r>
          </a:p>
        </p:txBody>
      </p:sp>
      <p:sp>
        <p:nvSpPr>
          <p:cNvPr id="829" name="౿"/>
          <p:cNvSpPr txBox="1"/>
          <p:nvPr/>
        </p:nvSpPr>
        <p:spPr>
          <a:xfrm>
            <a:off x="4296957" y="4132975"/>
            <a:ext cx="1265582" cy="1996440"/>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a:t>
            </a:r>
          </a:p>
        </p:txBody>
      </p:sp>
      <p:sp>
        <p:nvSpPr>
          <p:cNvPr id="830" name="౿"/>
          <p:cNvSpPr txBox="1"/>
          <p:nvPr/>
        </p:nvSpPr>
        <p:spPr>
          <a:xfrm>
            <a:off x="4296957" y="8952012"/>
            <a:ext cx="1265582" cy="199644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a:t>
            </a:r>
          </a:p>
        </p:txBody>
      </p:sp>
      <p:sp>
        <p:nvSpPr>
          <p:cNvPr id="831" name="Common Errors Encountered…"/>
          <p:cNvSpPr/>
          <p:nvPr/>
        </p:nvSpPr>
        <p:spPr>
          <a:xfrm>
            <a:off x="5906906" y="1498104"/>
            <a:ext cx="12570188" cy="1642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algn="ctr">
              <a:defRPr b="1" sz="4400"/>
            </a:pPr>
            <a:r>
              <a:t>Common Errors Encountered</a:t>
            </a:r>
          </a:p>
          <a:p>
            <a:pPr algn="ctr">
              <a:defRPr sz="4400"/>
            </a:pPr>
            <a:r>
              <a:t>[very preliminary]</a:t>
            </a:r>
          </a:p>
        </p:txBody>
      </p:sp>
      <p:sp>
        <p:nvSpPr>
          <p:cNvPr id="832" name="Informally: Prevalence of not-even-wrong claims"/>
          <p:cNvSpPr/>
          <p:nvPr/>
        </p:nvSpPr>
        <p:spPr>
          <a:xfrm>
            <a:off x="5906906" y="9669616"/>
            <a:ext cx="16175139" cy="1121683"/>
          </a:xfrm>
          <a:prstGeom prst="rect">
            <a:avLst/>
          </a:prstGeom>
          <a:ln w="12700">
            <a:miter lim="400000"/>
          </a:ln>
          <a:extLst>
            <a:ext uri="{C572A759-6A51-4108-AA02-DFA0A04FC94B}">
              <ma14:wrappingTextBoxFlag xmlns:ma14="http://schemas.microsoft.com/office/mac/drawingml/2011/main" val="1"/>
            </a:ext>
          </a:extLst>
        </p:spPr>
        <p:txBody>
          <a:bodyPr tIns="91439" bIns="91439"/>
          <a:lstStyle>
            <a:lvl1pPr>
              <a:defRPr sz="4400"/>
            </a:lvl1pPr>
          </a:lstStyle>
          <a:p>
            <a:pPr/>
            <a:r>
              <a:t>Informally: Prevalence of not-even-wrong claims</a:t>
            </a:r>
          </a:p>
        </p:txBody>
      </p:sp>
      <p:sp>
        <p:nvSpPr>
          <p:cNvPr id="833" name="Poor reproducibility in early stages of data cleaning/processing"/>
          <p:cNvSpPr/>
          <p:nvPr/>
        </p:nvSpPr>
        <p:spPr>
          <a:xfrm>
            <a:off x="5906906" y="7350244"/>
            <a:ext cx="16175139" cy="1401176"/>
          </a:xfrm>
          <a:prstGeom prst="rect">
            <a:avLst/>
          </a:prstGeom>
          <a:ln w="12700">
            <a:miter lim="400000"/>
          </a:ln>
          <a:extLst>
            <a:ext uri="{C572A759-6A51-4108-AA02-DFA0A04FC94B}">
              <ma14:wrappingTextBoxFlag xmlns:ma14="http://schemas.microsoft.com/office/mac/drawingml/2011/main" val="1"/>
            </a:ext>
          </a:extLst>
        </p:spPr>
        <p:txBody>
          <a:bodyPr tIns="91439" bIns="91439"/>
          <a:lstStyle>
            <a:lvl1pPr>
              <a:defRPr sz="4400"/>
            </a:lvl1pPr>
          </a:lstStyle>
          <a:p>
            <a:pPr/>
            <a:r>
              <a:t>Poor reproducibility in early stages of data cleaning/processing  </a:t>
            </a:r>
          </a:p>
        </p:txBody>
      </p:sp>
      <p:sp>
        <p:nvSpPr>
          <p:cNvPr id="834" name="౿"/>
          <p:cNvSpPr txBox="1"/>
          <p:nvPr/>
        </p:nvSpPr>
        <p:spPr>
          <a:xfrm>
            <a:off x="4296957" y="6542493"/>
            <a:ext cx="1265582" cy="199644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spc="408" sz="10200">
                <a:solidFill>
                  <a:schemeClr val="accent1"/>
                </a:solidFill>
                <a:latin typeface="Sriracha"/>
                <a:ea typeface="Sriracha"/>
                <a:cs typeface="Sriracha"/>
                <a:sym typeface="Sriracha"/>
              </a:defRPr>
            </a:lvl1pPr>
          </a:lstStyle>
          <a:p>
            <a:pPr/>
            <a:r>
              <a:t>౿</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Experiences &amp; Reactions"/>
          <p:cNvSpPr/>
          <p:nvPr/>
        </p:nvSpPr>
        <p:spPr>
          <a:xfrm>
            <a:off x="5906906" y="1124045"/>
            <a:ext cx="12570188" cy="1642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b="1" sz="4400"/>
            </a:lvl1pPr>
          </a:lstStyle>
          <a:p>
            <a:pPr/>
            <a:r>
              <a:t>Experiences &amp; Reactions</a:t>
            </a:r>
          </a:p>
        </p:txBody>
      </p:sp>
      <p:grpSp>
        <p:nvGrpSpPr>
          <p:cNvPr id="839" name="Screenshot 2025-02-04 at 15.45.37.png"/>
          <p:cNvGrpSpPr/>
          <p:nvPr/>
        </p:nvGrpSpPr>
        <p:grpSpPr>
          <a:xfrm>
            <a:off x="5370948" y="6697303"/>
            <a:ext cx="13642104" cy="4469638"/>
            <a:chOff x="0" y="0"/>
            <a:chExt cx="13642103" cy="4469636"/>
          </a:xfrm>
        </p:grpSpPr>
        <p:pic>
          <p:nvPicPr>
            <p:cNvPr id="838" name="Screenshot 2025-02-04 at 15.45.37.png" descr="Screenshot 2025-02-04 at 15.45.37.png"/>
            <p:cNvPicPr>
              <a:picLocks noChangeAspect="1"/>
            </p:cNvPicPr>
            <p:nvPr/>
          </p:nvPicPr>
          <p:blipFill>
            <a:blip r:embed="rId2">
              <a:extLst/>
            </a:blip>
            <a:srcRect l="0" t="43480" r="0" b="0"/>
            <a:stretch>
              <a:fillRect/>
            </a:stretch>
          </p:blipFill>
          <p:spPr>
            <a:xfrm>
              <a:off x="139700" y="139700"/>
              <a:ext cx="13362704" cy="4190237"/>
            </a:xfrm>
            <a:prstGeom prst="rect">
              <a:avLst/>
            </a:prstGeom>
            <a:ln>
              <a:noFill/>
            </a:ln>
            <a:effectLst/>
          </p:spPr>
        </p:pic>
        <p:pic>
          <p:nvPicPr>
            <p:cNvPr id="837" name="Screenshot 2025-02-04 at 15.45.37.png" descr="Screenshot 2025-02-04 at 15.45.37.png"/>
            <p:cNvPicPr>
              <a:picLocks noChangeAspect="0"/>
            </p:cNvPicPr>
            <p:nvPr/>
          </p:nvPicPr>
          <p:blipFill>
            <a:blip r:embed="rId3">
              <a:extLst/>
            </a:blip>
            <a:stretch>
              <a:fillRect/>
            </a:stretch>
          </p:blipFill>
          <p:spPr>
            <a:xfrm>
              <a:off x="0" y="0"/>
              <a:ext cx="13642104" cy="4469637"/>
            </a:xfrm>
            <a:prstGeom prst="rect">
              <a:avLst/>
            </a:prstGeom>
            <a:effectLst/>
          </p:spPr>
        </p:pic>
      </p:gr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Experiences &amp; Reactions"/>
          <p:cNvSpPr/>
          <p:nvPr/>
        </p:nvSpPr>
        <p:spPr>
          <a:xfrm>
            <a:off x="5906906" y="1124045"/>
            <a:ext cx="12570188" cy="1642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b="1" sz="4400"/>
            </a:lvl1pPr>
          </a:lstStyle>
          <a:p>
            <a:pPr/>
            <a:r>
              <a:t>Experiences &amp; Reactions</a:t>
            </a:r>
          </a:p>
        </p:txBody>
      </p:sp>
      <p:grpSp>
        <p:nvGrpSpPr>
          <p:cNvPr id="844" name="Screenshot 2025-02-04 at 15.45.37.png"/>
          <p:cNvGrpSpPr/>
          <p:nvPr/>
        </p:nvGrpSpPr>
        <p:grpSpPr>
          <a:xfrm>
            <a:off x="5370948" y="3473780"/>
            <a:ext cx="13642104" cy="7693161"/>
            <a:chOff x="0" y="0"/>
            <a:chExt cx="13642103" cy="7693159"/>
          </a:xfrm>
        </p:grpSpPr>
        <p:pic>
          <p:nvPicPr>
            <p:cNvPr id="843" name="Screenshot 2025-02-04 at 15.45.37.png" descr="Screenshot 2025-02-04 at 15.45.37.png"/>
            <p:cNvPicPr>
              <a:picLocks noChangeAspect="1"/>
            </p:cNvPicPr>
            <p:nvPr/>
          </p:nvPicPr>
          <p:blipFill>
            <a:blip r:embed="rId2">
              <a:extLst/>
            </a:blip>
            <a:stretch>
              <a:fillRect/>
            </a:stretch>
          </p:blipFill>
          <p:spPr>
            <a:xfrm>
              <a:off x="139700" y="139700"/>
              <a:ext cx="13362704" cy="7413760"/>
            </a:xfrm>
            <a:prstGeom prst="rect">
              <a:avLst/>
            </a:prstGeom>
            <a:ln>
              <a:noFill/>
            </a:ln>
            <a:effectLst/>
          </p:spPr>
        </p:pic>
        <p:pic>
          <p:nvPicPr>
            <p:cNvPr id="842" name="Screenshot 2025-02-04 at 15.45.37.png" descr="Screenshot 2025-02-04 at 15.45.37.png"/>
            <p:cNvPicPr>
              <a:picLocks noChangeAspect="0"/>
            </p:cNvPicPr>
            <p:nvPr/>
          </p:nvPicPr>
          <p:blipFill>
            <a:blip r:embed="rId3">
              <a:extLst/>
            </a:blip>
            <a:stretch>
              <a:fillRect/>
            </a:stretch>
          </p:blipFill>
          <p:spPr>
            <a:xfrm>
              <a:off x="0" y="0"/>
              <a:ext cx="13642104" cy="7693160"/>
            </a:xfrm>
            <a:prstGeom prst="rect">
              <a:avLst/>
            </a:prstGeom>
            <a:effectLst/>
          </p:spPr>
        </p:pic>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6" name="Make it rewarding"/>
          <p:cNvSpPr txBox="1"/>
          <p:nvPr/>
        </p:nvSpPr>
        <p:spPr>
          <a:xfrm>
            <a:off x="13942860" y="5949183"/>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rewarding</a:t>
            </a:r>
          </a:p>
        </p:txBody>
      </p:sp>
      <p:sp>
        <p:nvSpPr>
          <p:cNvPr id="847" name="Make it normative"/>
          <p:cNvSpPr txBox="1"/>
          <p:nvPr/>
        </p:nvSpPr>
        <p:spPr>
          <a:xfrm>
            <a:off x="13942860" y="7186490"/>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normative</a:t>
            </a:r>
          </a:p>
        </p:txBody>
      </p:sp>
      <p:sp>
        <p:nvSpPr>
          <p:cNvPr id="848" name="Make it easy"/>
          <p:cNvSpPr txBox="1"/>
          <p:nvPr/>
        </p:nvSpPr>
        <p:spPr>
          <a:xfrm>
            <a:off x="13942860" y="8423795"/>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easy</a:t>
            </a:r>
          </a:p>
        </p:txBody>
      </p:sp>
      <p:sp>
        <p:nvSpPr>
          <p:cNvPr id="849" name="Make it possible"/>
          <p:cNvSpPr txBox="1"/>
          <p:nvPr/>
        </p:nvSpPr>
        <p:spPr>
          <a:xfrm>
            <a:off x="13942860" y="9661101"/>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possible</a:t>
            </a:r>
          </a:p>
        </p:txBody>
      </p:sp>
      <p:sp>
        <p:nvSpPr>
          <p:cNvPr id="850" name="Make it required"/>
          <p:cNvSpPr txBox="1"/>
          <p:nvPr/>
        </p:nvSpPr>
        <p:spPr>
          <a:xfrm>
            <a:off x="13942860" y="4713204"/>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required</a:t>
            </a:r>
          </a:p>
        </p:txBody>
      </p:sp>
      <p:sp>
        <p:nvSpPr>
          <p:cNvPr id="851" name="Our strategy to increase error…"/>
          <p:cNvSpPr txBox="1"/>
          <p:nvPr/>
        </p:nvSpPr>
        <p:spPr>
          <a:xfrm>
            <a:off x="4205701" y="1544816"/>
            <a:ext cx="15972599" cy="1415802"/>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lnSpc>
                <a:spcPct val="90000"/>
              </a:lnSpc>
              <a:defRPr b="1" sz="4500">
                <a:solidFill>
                  <a:srgbClr val="000000"/>
                </a:solidFill>
              </a:defRPr>
            </a:pPr>
            <a:r>
              <a:t>Our st</a:t>
            </a:r>
            <a:r>
              <a:rPr>
                <a:solidFill>
                  <a:schemeClr val="accent1"/>
                </a:solidFill>
              </a:rPr>
              <a:t>r</a:t>
            </a:r>
            <a:r>
              <a:t>ategy to increase error </a:t>
            </a:r>
          </a:p>
          <a:p>
            <a:pPr algn="ctr" defTabSz="2438338">
              <a:lnSpc>
                <a:spcPct val="90000"/>
              </a:lnSpc>
              <a:defRPr b="1" sz="4500">
                <a:solidFill>
                  <a:srgbClr val="000000"/>
                </a:solidFill>
              </a:defRPr>
            </a:pPr>
            <a:r>
              <a:t>checking, repo</a:t>
            </a:r>
            <a:r>
              <a:rPr>
                <a:solidFill>
                  <a:schemeClr val="accent1"/>
                </a:solidFill>
              </a:rPr>
              <a:t>r</a:t>
            </a:r>
            <a:r>
              <a:t>ting, &amp; correction</a:t>
            </a:r>
          </a:p>
        </p:txBody>
      </p:sp>
      <p:grpSp>
        <p:nvGrpSpPr>
          <p:cNvPr id="869" name="Group"/>
          <p:cNvGrpSpPr/>
          <p:nvPr/>
        </p:nvGrpSpPr>
        <p:grpSpPr>
          <a:xfrm>
            <a:off x="6669205" y="4233442"/>
            <a:ext cx="11045591" cy="6344900"/>
            <a:chOff x="0" y="0"/>
            <a:chExt cx="11045590" cy="6344898"/>
          </a:xfrm>
        </p:grpSpPr>
        <p:sp>
          <p:nvSpPr>
            <p:cNvPr id="852" name="Make it rewarding"/>
            <p:cNvSpPr txBox="1"/>
            <p:nvPr/>
          </p:nvSpPr>
          <p:spPr>
            <a:xfrm>
              <a:off x="7273655" y="171574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rewarding</a:t>
              </a:r>
            </a:p>
          </p:txBody>
        </p:sp>
        <p:sp>
          <p:nvSpPr>
            <p:cNvPr id="853" name="Make it normative"/>
            <p:cNvSpPr txBox="1"/>
            <p:nvPr/>
          </p:nvSpPr>
          <p:spPr>
            <a:xfrm>
              <a:off x="7273655" y="2953047"/>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normative</a:t>
              </a:r>
            </a:p>
          </p:txBody>
        </p:sp>
        <p:sp>
          <p:nvSpPr>
            <p:cNvPr id="854" name="Make it easy"/>
            <p:cNvSpPr txBox="1"/>
            <p:nvPr/>
          </p:nvSpPr>
          <p:spPr>
            <a:xfrm>
              <a:off x="7273655" y="4190353"/>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easy</a:t>
              </a:r>
            </a:p>
          </p:txBody>
        </p:sp>
        <p:sp>
          <p:nvSpPr>
            <p:cNvPr id="855" name="Make it possible"/>
            <p:cNvSpPr txBox="1"/>
            <p:nvPr/>
          </p:nvSpPr>
          <p:spPr>
            <a:xfrm>
              <a:off x="7273655" y="5427659"/>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possible</a:t>
              </a:r>
            </a:p>
          </p:txBody>
        </p:sp>
        <p:sp>
          <p:nvSpPr>
            <p:cNvPr id="856" name="Make it required"/>
            <p:cNvSpPr txBox="1"/>
            <p:nvPr/>
          </p:nvSpPr>
          <p:spPr>
            <a:xfrm>
              <a:off x="7273655" y="47976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required</a:t>
              </a:r>
            </a:p>
          </p:txBody>
        </p:sp>
        <p:grpSp>
          <p:nvGrpSpPr>
            <p:cNvPr id="868" name="Group"/>
            <p:cNvGrpSpPr/>
            <p:nvPr/>
          </p:nvGrpSpPr>
          <p:grpSpPr>
            <a:xfrm>
              <a:off x="0" y="-1"/>
              <a:ext cx="7296841" cy="6344900"/>
              <a:chOff x="0" y="0"/>
              <a:chExt cx="7296840" cy="6344898"/>
            </a:xfrm>
          </p:grpSpPr>
          <p:sp>
            <p:nvSpPr>
              <p:cNvPr id="857" name="Triangle"/>
              <p:cNvSpPr/>
              <p:nvPr/>
            </p:nvSpPr>
            <p:spPr>
              <a:xfrm>
                <a:off x="0" y="-1"/>
                <a:ext cx="7296841" cy="6344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762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858" name="Line"/>
              <p:cNvSpPr/>
              <p:nvPr/>
            </p:nvSpPr>
            <p:spPr>
              <a:xfrm>
                <a:off x="711154" y="5107455"/>
                <a:ext cx="587453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859" name="Line"/>
              <p:cNvSpPr/>
              <p:nvPr/>
            </p:nvSpPr>
            <p:spPr>
              <a:xfrm>
                <a:off x="1407280" y="3870149"/>
                <a:ext cx="4482280"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860" name="Line"/>
              <p:cNvSpPr/>
              <p:nvPr/>
            </p:nvSpPr>
            <p:spPr>
              <a:xfrm>
                <a:off x="565115" y="6344761"/>
                <a:ext cx="5969218"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861" name="Line"/>
              <p:cNvSpPr/>
              <p:nvPr/>
            </p:nvSpPr>
            <p:spPr>
              <a:xfrm>
                <a:off x="2110921" y="2632843"/>
                <a:ext cx="3074999"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862" name="Line"/>
              <p:cNvSpPr/>
              <p:nvPr/>
            </p:nvSpPr>
            <p:spPr>
              <a:xfrm>
                <a:off x="2841114" y="1395538"/>
                <a:ext cx="161461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863" name="ERЯOR…"/>
              <p:cNvSpPr txBox="1"/>
              <p:nvPr/>
            </p:nvSpPr>
            <p:spPr>
              <a:xfrm>
                <a:off x="1178771" y="1586200"/>
                <a:ext cx="4939298"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rgbClr val="000000"/>
                    </a:solidFill>
                    <a:latin typeface="Roboto"/>
                    <a:ea typeface="Roboto"/>
                    <a:cs typeface="Roboto"/>
                    <a:sym typeface="Roboto"/>
                  </a:defRPr>
                </a:pPr>
                <a:r>
                  <a:t>ER</a:t>
                </a:r>
                <a:r>
                  <a:rPr>
                    <a:solidFill>
                      <a:srgbClr val="EE220C"/>
                    </a:solidFill>
                  </a:rPr>
                  <a:t>Я</a:t>
                </a:r>
                <a:r>
                  <a:t>OR </a:t>
                </a:r>
              </a:p>
              <a:p>
                <a:pPr algn="ctr" defTabSz="2438338">
                  <a:lnSpc>
                    <a:spcPct val="80000"/>
                  </a:lnSpc>
                  <a:defRPr sz="2800">
                    <a:solidFill>
                      <a:srgbClr val="000000"/>
                    </a:solidFill>
                    <a:latin typeface="Roboto"/>
                    <a:ea typeface="Roboto"/>
                    <a:cs typeface="Roboto"/>
                    <a:sym typeface="Roboto"/>
                  </a:defRPr>
                </a:pPr>
                <a:r>
                  <a:t>rewards</a:t>
                </a:r>
              </a:p>
            </p:txBody>
          </p:sp>
          <p:sp>
            <p:nvSpPr>
              <p:cNvPr id="864" name="Policy"/>
              <p:cNvSpPr txBox="1"/>
              <p:nvPr/>
            </p:nvSpPr>
            <p:spPr>
              <a:xfrm>
                <a:off x="1178771" y="816311"/>
                <a:ext cx="4939298" cy="5207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2438338">
                  <a:lnSpc>
                    <a:spcPct val="80000"/>
                  </a:lnSpc>
                  <a:defRPr sz="2800">
                    <a:solidFill>
                      <a:schemeClr val="accent4">
                        <a:lumOff val="21176"/>
                      </a:schemeClr>
                    </a:solidFill>
                    <a:latin typeface="Roboto"/>
                    <a:ea typeface="Roboto"/>
                    <a:cs typeface="Roboto"/>
                    <a:sym typeface="Roboto"/>
                  </a:defRPr>
                </a:lvl1pPr>
              </a:lstStyle>
              <a:p>
                <a:pPr/>
                <a:r>
                  <a:t>Policy</a:t>
                </a:r>
              </a:p>
            </p:txBody>
          </p:sp>
          <p:sp>
            <p:nvSpPr>
              <p:cNvPr id="865" name="Communities…"/>
              <p:cNvSpPr txBox="1"/>
              <p:nvPr/>
            </p:nvSpPr>
            <p:spPr>
              <a:xfrm>
                <a:off x="1178771" y="2823506"/>
                <a:ext cx="4939298"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rgbClr val="000000"/>
                    </a:solidFill>
                    <a:latin typeface="Roboto"/>
                    <a:ea typeface="Roboto"/>
                    <a:cs typeface="Roboto"/>
                    <a:sym typeface="Roboto"/>
                  </a:defRPr>
                </a:pPr>
                <a:r>
                  <a:t>Communities </a:t>
                </a:r>
              </a:p>
              <a:p>
                <a:pPr algn="ctr" defTabSz="2438338">
                  <a:lnSpc>
                    <a:spcPct val="80000"/>
                  </a:lnSpc>
                  <a:defRPr sz="2800">
                    <a:solidFill>
                      <a:srgbClr val="000000"/>
                    </a:solidFill>
                    <a:latin typeface="Roboto"/>
                    <a:ea typeface="Roboto"/>
                    <a:cs typeface="Roboto"/>
                    <a:sym typeface="Roboto"/>
                  </a:defRPr>
                </a:pPr>
                <a:r>
                  <a:t>&amp; teaching</a:t>
                </a:r>
              </a:p>
            </p:txBody>
          </p:sp>
          <p:sp>
            <p:nvSpPr>
              <p:cNvPr id="866" name="Discoverable &amp; usable…"/>
              <p:cNvSpPr txBox="1"/>
              <p:nvPr/>
            </p:nvSpPr>
            <p:spPr>
              <a:xfrm>
                <a:off x="1178771" y="4060812"/>
                <a:ext cx="4939298"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rgbClr val="000000"/>
                    </a:solidFill>
                    <a:latin typeface="Roboto"/>
                    <a:ea typeface="Roboto"/>
                    <a:cs typeface="Roboto"/>
                    <a:sym typeface="Roboto"/>
                  </a:defRPr>
                </a:pPr>
                <a:r>
                  <a:t>Discoverable &amp; usable </a:t>
                </a:r>
              </a:p>
              <a:p>
                <a:pPr algn="ctr" defTabSz="2438338">
                  <a:lnSpc>
                    <a:spcPct val="80000"/>
                  </a:lnSpc>
                  <a:defRPr sz="2800">
                    <a:solidFill>
                      <a:srgbClr val="000000"/>
                    </a:solidFill>
                    <a:latin typeface="Roboto"/>
                    <a:ea typeface="Roboto"/>
                    <a:cs typeface="Roboto"/>
                    <a:sym typeface="Roboto"/>
                  </a:defRPr>
                </a:pPr>
                <a:r>
                  <a:t>error detection methods</a:t>
                </a:r>
              </a:p>
            </p:txBody>
          </p:sp>
          <p:sp>
            <p:nvSpPr>
              <p:cNvPr id="867" name="Availability of data &amp; code…"/>
              <p:cNvSpPr txBox="1"/>
              <p:nvPr/>
            </p:nvSpPr>
            <p:spPr>
              <a:xfrm>
                <a:off x="464719" y="5298118"/>
                <a:ext cx="6367403"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chemeClr val="accent4">
                        <a:lumOff val="21176"/>
                      </a:schemeClr>
                    </a:solidFill>
                    <a:latin typeface="Roboto"/>
                    <a:ea typeface="Roboto"/>
                    <a:cs typeface="Roboto"/>
                    <a:sym typeface="Roboto"/>
                  </a:defRPr>
                </a:pPr>
                <a:r>
                  <a:t>Availability of data &amp; code </a:t>
                </a:r>
              </a:p>
              <a:p>
                <a:pPr algn="ctr" defTabSz="2438338">
                  <a:lnSpc>
                    <a:spcPct val="80000"/>
                  </a:lnSpc>
                  <a:defRPr sz="2800">
                    <a:solidFill>
                      <a:schemeClr val="accent4">
                        <a:lumOff val="21176"/>
                      </a:schemeClr>
                    </a:solidFill>
                    <a:latin typeface="Roboto"/>
                    <a:ea typeface="Roboto"/>
                    <a:cs typeface="Roboto"/>
                    <a:sym typeface="Roboto"/>
                  </a:defRPr>
                </a:pPr>
                <a:r>
                  <a:t>Existence of error detection methods</a:t>
                </a:r>
              </a:p>
            </p:txBody>
          </p:sp>
        </p:grpSp>
      </p:gr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Collaborators…"/>
          <p:cNvSpPr txBox="1"/>
          <p:nvPr>
            <p:ph type="body" idx="21"/>
          </p:nvPr>
        </p:nvSpPr>
        <p:spPr>
          <a:xfrm>
            <a:off x="9839113" y="2716204"/>
            <a:ext cx="5795960" cy="9766315"/>
          </a:xfrm>
          <a:prstGeom prst="rect">
            <a:avLst/>
          </a:prstGeom>
        </p:spPr>
        <p:txBody>
          <a:bodyPr/>
          <a:lstStyle/>
          <a:p>
            <a:pPr marL="0" indent="0">
              <a:lnSpc>
                <a:spcPct val="100000"/>
              </a:lnSpc>
              <a:spcBef>
                <a:spcPts val="0"/>
              </a:spcBef>
              <a:buSzTx/>
              <a:buFontTx/>
              <a:buNone/>
              <a:defRPr sz="4800">
                <a:solidFill>
                  <a:srgbClr val="FFFFFF"/>
                </a:solidFill>
              </a:defRPr>
            </a:pPr>
            <a:r>
              <a:t>Collaborators</a:t>
            </a:r>
          </a:p>
          <a:p>
            <a:pPr marL="291674" indent="-291674">
              <a:lnSpc>
                <a:spcPct val="100000"/>
              </a:lnSpc>
              <a:spcBef>
                <a:spcPts val="0"/>
              </a:spcBef>
              <a:buFontTx/>
              <a:buChar char="-"/>
              <a:defRPr sz="4800">
                <a:solidFill>
                  <a:srgbClr val="FFFFFF"/>
                </a:solidFill>
              </a:defRPr>
            </a:pPr>
            <a:r>
              <a:t>Ruben Arslan</a:t>
            </a:r>
          </a:p>
          <a:p>
            <a:pPr marL="291674" indent="-291674">
              <a:lnSpc>
                <a:spcPct val="100000"/>
              </a:lnSpc>
              <a:spcBef>
                <a:spcPts val="0"/>
              </a:spcBef>
              <a:buFontTx/>
              <a:buChar char="-"/>
              <a:defRPr sz="4800">
                <a:solidFill>
                  <a:srgbClr val="FFFFFF"/>
                </a:solidFill>
              </a:defRPr>
            </a:pPr>
            <a:r>
              <a:t>Jamie Cummins</a:t>
            </a:r>
          </a:p>
          <a:p>
            <a:pPr marL="291674" indent="-291674">
              <a:lnSpc>
                <a:spcPct val="100000"/>
              </a:lnSpc>
              <a:spcBef>
                <a:spcPts val="0"/>
              </a:spcBef>
              <a:buFontTx/>
              <a:buChar char="-"/>
              <a:defRPr sz="4800">
                <a:solidFill>
                  <a:srgbClr val="FFFFFF"/>
                </a:solidFill>
              </a:defRPr>
            </a:pPr>
            <a:r>
              <a:t>Malte Elson</a:t>
            </a:r>
          </a:p>
          <a:p>
            <a:pPr marL="0" indent="0">
              <a:lnSpc>
                <a:spcPct val="100000"/>
              </a:lnSpc>
              <a:spcBef>
                <a:spcPts val="0"/>
              </a:spcBef>
              <a:buSzTx/>
              <a:buFontTx/>
              <a:buNone/>
              <a:defRPr sz="4800">
                <a:solidFill>
                  <a:srgbClr val="FFFFFF"/>
                </a:solidFill>
              </a:defRPr>
            </a:pPr>
          </a:p>
          <a:p>
            <a:pPr marL="0" indent="0">
              <a:lnSpc>
                <a:spcPct val="100000"/>
              </a:lnSpc>
              <a:spcBef>
                <a:spcPts val="0"/>
              </a:spcBef>
              <a:buSzTx/>
              <a:buFontTx/>
              <a:buNone/>
              <a:defRPr sz="4800">
                <a:solidFill>
                  <a:srgbClr val="FFFFFF"/>
                </a:solidFill>
              </a:defRPr>
            </a:pPr>
            <a:r>
              <a:t>ERROR Advisory Board</a:t>
            </a:r>
          </a:p>
        </p:txBody>
      </p:sp>
      <p:sp>
        <p:nvSpPr>
          <p:cNvPr id="872" name="Contact…"/>
          <p:cNvSpPr txBox="1"/>
          <p:nvPr>
            <p:ph type="body" idx="22"/>
          </p:nvPr>
        </p:nvSpPr>
        <p:spPr>
          <a:prstGeom prst="rect">
            <a:avLst/>
          </a:prstGeom>
        </p:spPr>
        <p:txBody>
          <a:bodyPr/>
          <a:lstStyle/>
          <a:p>
            <a:pPr marL="0" indent="0" defTabSz="1591055">
              <a:lnSpc>
                <a:spcPct val="100000"/>
              </a:lnSpc>
              <a:spcBef>
                <a:spcPts val="0"/>
              </a:spcBef>
              <a:buSzTx/>
              <a:buFontTx/>
              <a:buNone/>
              <a:defRPr b="1" sz="2958">
                <a:latin typeface="Oswald"/>
                <a:ea typeface="Oswald"/>
                <a:cs typeface="Oswald"/>
                <a:sym typeface="Oswald"/>
              </a:defRPr>
            </a:pPr>
            <a:r>
              <a:t>Contact</a:t>
            </a:r>
          </a:p>
          <a:p>
            <a:pPr marL="0" indent="0" defTabSz="1591055">
              <a:lnSpc>
                <a:spcPct val="100000"/>
              </a:lnSpc>
              <a:spcBef>
                <a:spcPts val="0"/>
              </a:spcBef>
              <a:buSzTx/>
              <a:buFontTx/>
              <a:buNone/>
              <a:defRPr b="1" sz="2958">
                <a:latin typeface="Oswald"/>
                <a:ea typeface="Oswald"/>
                <a:cs typeface="Oswald"/>
                <a:sym typeface="Oswald"/>
              </a:defRPr>
            </a:pPr>
          </a:p>
          <a:p>
            <a:pPr marL="0" indent="0" defTabSz="1591055">
              <a:lnSpc>
                <a:spcPct val="100000"/>
              </a:lnSpc>
              <a:spcBef>
                <a:spcPts val="0"/>
              </a:spcBef>
              <a:buSzTx/>
              <a:buFontTx/>
              <a:buNone/>
              <a:defRPr sz="2958">
                <a:latin typeface="Oswald"/>
                <a:ea typeface="Oswald"/>
                <a:cs typeface="Oswald"/>
                <a:sym typeface="Oswald"/>
              </a:defRPr>
            </a:pPr>
            <a:r>
              <a:rPr>
                <a:uFill>
                  <a:solidFill>
                    <a:srgbClr val="C00000"/>
                  </a:solidFill>
                </a:uFill>
                <a:hlinkClick r:id="rId2" invalidUrl="" action="" tgtFrame="" tooltip="" history="1" highlightClick="0" endSnd="0"/>
              </a:rPr>
              <a:t>ian.hussey@unibe.ch</a:t>
            </a:r>
          </a:p>
          <a:p>
            <a:pPr marL="0" indent="0" defTabSz="1591055">
              <a:lnSpc>
                <a:spcPct val="100000"/>
              </a:lnSpc>
              <a:spcBef>
                <a:spcPts val="0"/>
              </a:spcBef>
              <a:buSzTx/>
              <a:buFontTx/>
              <a:buNone/>
              <a:defRPr sz="2958">
                <a:latin typeface="Oswald"/>
                <a:ea typeface="Oswald"/>
                <a:cs typeface="Oswald"/>
                <a:sym typeface="Oswald"/>
              </a:defRPr>
            </a:pPr>
            <a:r>
              <a:t>Bluesky: @ianhussey.bsky.social</a:t>
            </a:r>
          </a:p>
          <a:p>
            <a:pPr marL="0" indent="0" defTabSz="1591055">
              <a:lnSpc>
                <a:spcPct val="100000"/>
              </a:lnSpc>
              <a:spcBef>
                <a:spcPts val="0"/>
              </a:spcBef>
              <a:buSzTx/>
              <a:buFontTx/>
              <a:buNone/>
              <a:defRPr sz="2958">
                <a:latin typeface="Oswald"/>
                <a:ea typeface="Oswald"/>
                <a:cs typeface="Oswald"/>
                <a:sym typeface="Oswald"/>
              </a:defRPr>
            </a:pPr>
          </a:p>
          <a:p>
            <a:pPr marL="0" indent="0" defTabSz="1591055">
              <a:lnSpc>
                <a:spcPct val="100000"/>
              </a:lnSpc>
              <a:spcBef>
                <a:spcPts val="0"/>
              </a:spcBef>
              <a:buSzTx/>
              <a:buFontTx/>
              <a:buNone/>
              <a:defRPr b="1" sz="2958">
                <a:latin typeface="Oswald"/>
                <a:ea typeface="Oswald"/>
                <a:cs typeface="Oswald"/>
                <a:sym typeface="Oswald"/>
              </a:defRPr>
            </a:pPr>
          </a:p>
          <a:p>
            <a:pPr marL="0" indent="0" defTabSz="1591055">
              <a:lnSpc>
                <a:spcPct val="100000"/>
              </a:lnSpc>
              <a:spcBef>
                <a:spcPts val="0"/>
              </a:spcBef>
              <a:buSzTx/>
              <a:buFontTx/>
              <a:buNone/>
              <a:defRPr sz="2958">
                <a:latin typeface="Oswald"/>
                <a:ea typeface="Oswald"/>
                <a:cs typeface="Oswald"/>
                <a:sym typeface="Oswald"/>
              </a:defRPr>
            </a:pPr>
            <a:r>
              <a:rPr>
                <a:uFill>
                  <a:solidFill>
                    <a:srgbClr val="C00000"/>
                  </a:solidFill>
                </a:uFill>
                <a:hlinkClick r:id="rId3" invalidUrl="" action="" tgtFrame="" tooltip="" history="1" highlightClick="0" endSnd="0"/>
              </a:rPr>
              <a:t>https://error.reviews</a:t>
            </a:r>
            <a:r>
              <a:t> </a:t>
            </a:r>
          </a:p>
          <a:p>
            <a:pPr marL="0" indent="0" defTabSz="1591055">
              <a:lnSpc>
                <a:spcPct val="100000"/>
              </a:lnSpc>
              <a:spcBef>
                <a:spcPts val="0"/>
              </a:spcBef>
              <a:buSzTx/>
              <a:buFontTx/>
              <a:buNone/>
              <a:defRPr sz="2958">
                <a:latin typeface="Oswald"/>
                <a:ea typeface="Oswald"/>
                <a:cs typeface="Oswald"/>
                <a:sym typeface="Oswald"/>
              </a:defRPr>
            </a:pPr>
            <a:r>
              <a:rPr>
                <a:uFill>
                  <a:solidFill>
                    <a:srgbClr val="C00000"/>
                  </a:solidFill>
                </a:uFill>
                <a:hlinkClick r:id="rId4" invalidUrl="" action="" tgtFrame="" tooltip="" history="1" highlightClick="0" endSnd="0"/>
              </a:rPr>
              <a:t>error-reviews.psy@unibe.ch</a:t>
            </a:r>
          </a:p>
          <a:p>
            <a:pPr marL="0" indent="0" defTabSz="1591055">
              <a:lnSpc>
                <a:spcPct val="100000"/>
              </a:lnSpc>
              <a:spcBef>
                <a:spcPts val="0"/>
              </a:spcBef>
              <a:buSzTx/>
              <a:buFontTx/>
              <a:buNone/>
              <a:defRPr sz="2958">
                <a:latin typeface="Oswald"/>
                <a:ea typeface="Oswald"/>
                <a:cs typeface="Oswald"/>
                <a:sym typeface="Oswald"/>
              </a:defRPr>
            </a:pPr>
            <a:r>
              <a:t>Bluesky: @error.reviews</a:t>
            </a:r>
          </a:p>
        </p:txBody>
      </p:sp>
      <p:sp>
        <p:nvSpPr>
          <p:cNvPr id="873" name="Authors &amp; Reviewers…"/>
          <p:cNvSpPr txBox="1"/>
          <p:nvPr/>
        </p:nvSpPr>
        <p:spPr>
          <a:xfrm>
            <a:off x="16356448" y="2716204"/>
            <a:ext cx="5795959" cy="9766315"/>
          </a:xfrm>
          <a:prstGeom prst="rect">
            <a:avLst/>
          </a:prstGeom>
          <a:ln w="254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defRPr sz="4800">
                <a:solidFill>
                  <a:srgbClr val="FFFFFF"/>
                </a:solidFill>
              </a:defRPr>
            </a:pPr>
            <a:r>
              <a:t>Authors &amp; Reviewers</a:t>
            </a:r>
          </a:p>
          <a:p>
            <a:pPr marL="291674" indent="-291674">
              <a:buSzPct val="100000"/>
              <a:buChar char="-"/>
              <a:defRPr sz="4800">
                <a:solidFill>
                  <a:srgbClr val="FFFFFF"/>
                </a:solidFill>
              </a:defRPr>
            </a:pPr>
            <a:r>
              <a:t>Joop Adema</a:t>
            </a:r>
          </a:p>
          <a:p>
            <a:pPr marL="291674" indent="-291674">
              <a:buSzPct val="100000"/>
              <a:buChar char="-"/>
              <a:defRPr sz="4800">
                <a:solidFill>
                  <a:srgbClr val="FFFFFF"/>
                </a:solidFill>
              </a:defRPr>
            </a:pPr>
            <a:r>
              <a:t>Jimmy Calanchini</a:t>
            </a:r>
          </a:p>
          <a:p>
            <a:pPr marL="291674" indent="-291674">
              <a:buSzPct val="100000"/>
              <a:buChar char="-"/>
              <a:defRPr sz="4800">
                <a:solidFill>
                  <a:srgbClr val="FFFFFF"/>
                </a:solidFill>
              </a:defRPr>
            </a:pPr>
            <a:r>
              <a:t>Jessica K. Flake</a:t>
            </a:r>
          </a:p>
          <a:p>
            <a:pPr marL="291674" indent="-291674">
              <a:buSzPct val="100000"/>
              <a:buChar char="-"/>
              <a:defRPr sz="4800">
                <a:solidFill>
                  <a:srgbClr val="FFFFFF"/>
                </a:solidFill>
              </a:defRPr>
            </a:pPr>
            <a:r>
              <a:t>R. Chris Fraley</a:t>
            </a:r>
          </a:p>
          <a:p>
            <a:pPr marL="291674" indent="-291674">
              <a:buSzPct val="100000"/>
              <a:buChar char="-"/>
              <a:defRPr sz="4800">
                <a:solidFill>
                  <a:srgbClr val="FFFFFF"/>
                </a:solidFill>
              </a:defRPr>
            </a:pPr>
            <a:r>
              <a:t>Eric Hehman</a:t>
            </a:r>
          </a:p>
          <a:p>
            <a:pPr marL="291674" indent="-291674">
              <a:buSzPct val="100000"/>
              <a:buChar char="-"/>
              <a:defRPr sz="4800">
                <a:solidFill>
                  <a:srgbClr val="FFFFFF"/>
                </a:solidFill>
              </a:defRPr>
            </a:pPr>
            <a:r>
              <a:t>Leonhard Lades</a:t>
            </a:r>
          </a:p>
          <a:p>
            <a:pPr marL="291674" indent="-291674">
              <a:buSzPct val="100000"/>
              <a:buChar char="-"/>
              <a:defRPr sz="4800">
                <a:solidFill>
                  <a:srgbClr val="FFFFFF"/>
                </a:solidFill>
              </a:defRPr>
            </a:pPr>
            <a:r>
              <a:t>Nick Light</a:t>
            </a:r>
          </a:p>
          <a:p>
            <a:pPr marL="291674" indent="-291674">
              <a:buSzPct val="100000"/>
              <a:buChar char="-"/>
              <a:defRPr sz="4800">
                <a:solidFill>
                  <a:srgbClr val="FFFFFF"/>
                </a:solidFill>
              </a:defRPr>
            </a:pPr>
            <a:r>
              <a:t>Will Lowe</a:t>
            </a:r>
          </a:p>
          <a:p>
            <a:pPr marL="291674" indent="-291674">
              <a:buSzPct val="100000"/>
              <a:buChar char="-"/>
              <a:defRPr sz="4800">
                <a:solidFill>
                  <a:srgbClr val="FFFFFF"/>
                </a:solidFill>
              </a:defRPr>
            </a:pPr>
            <a:r>
              <a:t>Russ Poldrack</a:t>
            </a:r>
          </a:p>
          <a:p>
            <a:pPr marL="291674" indent="-291674">
              <a:buSzPct val="100000"/>
              <a:buChar char="-"/>
              <a:defRPr sz="4800">
                <a:solidFill>
                  <a:srgbClr val="FFFFFF"/>
                </a:solidFill>
              </a:defRPr>
            </a:pPr>
            <a:r>
              <a:t>Jan Wessel</a:t>
            </a:r>
          </a:p>
        </p:txBody>
      </p:sp>
      <p:sp>
        <p:nvSpPr>
          <p:cNvPr id="874" name="Many thanks to"/>
          <p:cNvSpPr txBox="1"/>
          <p:nvPr/>
        </p:nvSpPr>
        <p:spPr>
          <a:xfrm>
            <a:off x="13262244" y="1367160"/>
            <a:ext cx="4729545" cy="1001457"/>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5500">
                <a:solidFill>
                  <a:srgbClr val="FFFFFF"/>
                </a:solidFill>
              </a:defRPr>
            </a:lvl1pPr>
          </a:lstStyle>
          <a:p>
            <a:pPr/>
            <a:r>
              <a:t>Many thanks to</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6" name="error logo with glitches.gif" descr="error logo with glitches.gif"/>
          <p:cNvPicPr>
            <a:picLocks noChangeAspect="0"/>
          </p:cNvPicPr>
          <p:nvPr/>
        </p:nvPicPr>
        <p:blipFill>
          <a:blip r:embed="rId2">
            <a:extLst/>
          </a:blip>
          <a:stretch>
            <a:fillRect/>
          </a:stretch>
        </p:blipFill>
        <p:spPr>
          <a:xfrm>
            <a:off x="0" y="-5334000"/>
            <a:ext cx="24384001" cy="243840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01."/>
          <p:cNvSpPr txBox="1"/>
          <p:nvPr>
            <p:ph type="body" idx="21"/>
          </p:nvPr>
        </p:nvSpPr>
        <p:spPr>
          <a:prstGeom prst="rect">
            <a:avLst/>
          </a:prstGeom>
        </p:spPr>
        <p:txBody>
          <a:bodyPr/>
          <a:lstStyle/>
          <a:p>
            <a:pPr/>
            <a:r>
              <a:t>01.</a:t>
            </a:r>
          </a:p>
        </p:txBody>
      </p:sp>
      <p:sp>
        <p:nvSpPr>
          <p:cNvPr id="490" name="Textfeld 10"/>
          <p:cNvSpPr txBox="1"/>
          <p:nvPr>
            <p:ph type="body" idx="22"/>
          </p:nvPr>
        </p:nvSpPr>
        <p:spPr>
          <a:xfrm>
            <a:off x="8738682" y="2713889"/>
            <a:ext cx="13662055" cy="1881073"/>
          </a:xfrm>
          <a:prstGeom prst="rect">
            <a:avLst/>
          </a:prstGeom>
        </p:spPr>
        <p:txBody>
          <a:bodyPr/>
          <a:lstStyle/>
          <a:p>
            <a:pPr/>
            <a:r>
              <a:rPr b="1"/>
              <a:t>Make it easy</a:t>
            </a:r>
            <a:endParaRPr b="1"/>
          </a:p>
          <a:p>
            <a:pPr/>
            <a:r>
              <a:t>Develop new methods and tools to make </a:t>
            </a:r>
          </a:p>
          <a:p>
            <a:pPr/>
            <a:r>
              <a:t>error detection and trustworthiness assessment easier</a:t>
            </a:r>
          </a:p>
        </p:txBody>
      </p:sp>
      <p:sp>
        <p:nvSpPr>
          <p:cNvPr id="491" name="03."/>
          <p:cNvSpPr txBox="1"/>
          <p:nvPr>
            <p:ph type="body" idx="23"/>
          </p:nvPr>
        </p:nvSpPr>
        <p:spPr>
          <a:prstGeom prst="rect">
            <a:avLst/>
          </a:prstGeom>
        </p:spPr>
        <p:txBody>
          <a:bodyPr/>
          <a:lstStyle/>
          <a:p>
            <a:pPr/>
            <a:r>
              <a:t>03.</a:t>
            </a:r>
          </a:p>
        </p:txBody>
      </p:sp>
      <p:sp>
        <p:nvSpPr>
          <p:cNvPr id="492" name="Textfeld 11"/>
          <p:cNvSpPr txBox="1"/>
          <p:nvPr>
            <p:ph type="body" idx="24"/>
          </p:nvPr>
        </p:nvSpPr>
        <p:spPr>
          <a:prstGeom prst="rect">
            <a:avLst/>
          </a:prstGeom>
        </p:spPr>
        <p:txBody>
          <a:bodyPr/>
          <a:lstStyle/>
          <a:p>
            <a:pPr/>
            <a:r>
              <a:rPr b="1"/>
              <a:t>Make it rewarding</a:t>
            </a:r>
          </a:p>
          <a:p>
            <a:pPr/>
            <a:r>
              <a:t>ER</a:t>
            </a:r>
            <a:r>
              <a:rPr>
                <a:solidFill>
                  <a:schemeClr val="accent1"/>
                </a:solidFill>
              </a:rPr>
              <a:t>Я</a:t>
            </a:r>
            <a:r>
              <a:t>OR: A bug bounty program for science</a:t>
            </a:r>
          </a:p>
        </p:txBody>
      </p:sp>
      <p:sp>
        <p:nvSpPr>
          <p:cNvPr id="493" name="02."/>
          <p:cNvSpPr txBox="1"/>
          <p:nvPr>
            <p:ph type="body" idx="25"/>
          </p:nvPr>
        </p:nvSpPr>
        <p:spPr>
          <a:prstGeom prst="rect">
            <a:avLst/>
          </a:prstGeom>
        </p:spPr>
        <p:txBody>
          <a:bodyPr/>
          <a:lstStyle/>
          <a:p>
            <a:pPr/>
            <a:r>
              <a:t>02.</a:t>
            </a:r>
          </a:p>
        </p:txBody>
      </p:sp>
      <p:sp>
        <p:nvSpPr>
          <p:cNvPr id="494" name="Textfeld 9"/>
          <p:cNvSpPr txBox="1"/>
          <p:nvPr>
            <p:ph type="body" idx="26"/>
          </p:nvPr>
        </p:nvSpPr>
        <p:spPr>
          <a:xfrm>
            <a:off x="7370641" y="6440533"/>
            <a:ext cx="13662056" cy="1296873"/>
          </a:xfrm>
          <a:prstGeom prst="rect">
            <a:avLst/>
          </a:prstGeom>
        </p:spPr>
        <p:txBody>
          <a:bodyPr/>
          <a:lstStyle/>
          <a:p>
            <a:pPr/>
            <a:r>
              <a:rPr b="1"/>
              <a:t>Make it normative</a:t>
            </a:r>
            <a:endParaRPr b="1"/>
          </a:p>
          <a:p>
            <a:pPr/>
            <a:r>
              <a:t>Master’s degree course in error detection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01."/>
          <p:cNvSpPr txBox="1"/>
          <p:nvPr>
            <p:ph type="body" idx="21"/>
          </p:nvPr>
        </p:nvSpPr>
        <p:spPr>
          <a:prstGeom prst="rect">
            <a:avLst/>
          </a:prstGeom>
        </p:spPr>
        <p:txBody>
          <a:bodyPr/>
          <a:lstStyle/>
          <a:p>
            <a:pPr/>
            <a:r>
              <a:t>01.</a:t>
            </a:r>
          </a:p>
        </p:txBody>
      </p:sp>
      <p:sp>
        <p:nvSpPr>
          <p:cNvPr id="497" name="Textfeld 7"/>
          <p:cNvSpPr txBox="1"/>
          <p:nvPr>
            <p:ph type="body" idx="22"/>
          </p:nvPr>
        </p:nvSpPr>
        <p:spPr>
          <a:prstGeom prst="rect">
            <a:avLst/>
          </a:prstGeom>
        </p:spPr>
        <p:txBody>
          <a:bodyPr/>
          <a:lstStyle/>
          <a:p>
            <a:pPr/>
            <a:r>
              <a:t>Make error detection </a:t>
            </a:r>
          </a:p>
          <a:p>
            <a:pPr/>
            <a:r>
              <a:t>easier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01."/>
          <p:cNvSpPr txBox="1"/>
          <p:nvPr>
            <p:ph type="body" idx="21"/>
          </p:nvPr>
        </p:nvSpPr>
        <p:spPr>
          <a:prstGeom prst="rect">
            <a:avLst/>
          </a:prstGeom>
        </p:spPr>
        <p:txBody>
          <a:bodyPr/>
          <a:lstStyle/>
          <a:p>
            <a:pPr/>
            <a:r>
              <a:t>01.</a:t>
            </a:r>
          </a:p>
        </p:txBody>
      </p:sp>
      <p:sp>
        <p:nvSpPr>
          <p:cNvPr id="500" name="Error / trustworthiness checks…"/>
          <p:cNvSpPr/>
          <p:nvPr/>
        </p:nvSpPr>
        <p:spPr>
          <a:xfrm>
            <a:off x="2023726" y="1232917"/>
            <a:ext cx="16362131" cy="1110770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defRPr sz="6000"/>
            </a:pPr>
            <a:r>
              <a:t>Error / trustworthiness checks</a:t>
            </a:r>
          </a:p>
          <a:p>
            <a:pPr algn="ctr">
              <a:defRPr i="1" sz="4500"/>
            </a:pPr>
            <a:r>
              <a:t>Expertise problem</a:t>
            </a:r>
          </a:p>
          <a:p>
            <a:pPr>
              <a:defRPr sz="7900"/>
            </a:pPr>
          </a:p>
          <a:p>
            <a:pPr>
              <a:defRPr sz="7900"/>
            </a:pPr>
          </a:p>
          <a:p>
            <a:pPr>
              <a:defRPr sz="7900"/>
            </a:pPr>
          </a:p>
          <a:p>
            <a:pPr algn="ctr">
              <a:defRPr sz="6000"/>
            </a:pPr>
            <a:r>
              <a:t>Beck Depression Inventory (BDI-II)</a:t>
            </a:r>
          </a:p>
          <a:p>
            <a:pPr algn="ctr">
              <a:defRPr sz="6000"/>
            </a:pPr>
            <a:r>
              <a:rPr i="1"/>
              <a:t>N</a:t>
            </a:r>
            <a:r>
              <a:t> = 23, </a:t>
            </a:r>
            <a:r>
              <a:rPr i="1"/>
              <a:t>M</a:t>
            </a:r>
            <a:r>
              <a:t> = 20.70, </a:t>
            </a:r>
            <a:r>
              <a:rPr i="1"/>
              <a:t>SD</a:t>
            </a:r>
            <a:r>
              <a:t> = 3.40</a:t>
            </a:r>
          </a:p>
          <a:p>
            <a:pPr algn="ctr">
              <a:defRPr sz="6000"/>
            </a:pPr>
          </a:p>
          <a:p>
            <a:pPr algn="ctr">
              <a:defRPr sz="6000"/>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a:themeElements>
    <a:clrScheme name="Office">
      <a:dk1>
        <a:srgbClr val="272727"/>
      </a:dk1>
      <a:lt1>
        <a:srgbClr val="272727"/>
      </a:lt1>
      <a:dk2>
        <a:srgbClr val="A7A7A7"/>
      </a:dk2>
      <a:lt2>
        <a:srgbClr val="535353"/>
      </a:lt2>
      <a:accent1>
        <a:srgbClr val="D30000"/>
      </a:accent1>
      <a:accent2>
        <a:srgbClr val="FF5E5E"/>
      </a:accent2>
      <a:accent3>
        <a:srgbClr val="A5A5A5"/>
      </a:accent3>
      <a:accent4>
        <a:srgbClr val="272727"/>
      </a:accent4>
      <a:accent5>
        <a:srgbClr val="FFF2CC"/>
      </a:accent5>
      <a:accent6>
        <a:srgbClr val="ED7D31"/>
      </a:accent6>
      <a:hlink>
        <a:srgbClr val="0000FF"/>
      </a:hlink>
      <a:folHlink>
        <a:srgbClr val="FF00FF"/>
      </a:folHlink>
    </a:clrScheme>
    <a:fontScheme name="Office">
      <a:majorFont>
        <a:latin typeface="Calibri"/>
        <a:ea typeface="Calibri"/>
        <a:cs typeface="Calibri"/>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9F9F9"/>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D30000"/>
      </a:accent1>
      <a:accent2>
        <a:srgbClr val="FF5E5E"/>
      </a:accent2>
      <a:accent3>
        <a:srgbClr val="A5A5A5"/>
      </a:accent3>
      <a:accent4>
        <a:srgbClr val="272727"/>
      </a:accent4>
      <a:accent5>
        <a:srgbClr val="FFF2CC"/>
      </a:accent5>
      <a:accent6>
        <a:srgbClr val="ED7D31"/>
      </a:accent6>
      <a:hlink>
        <a:srgbClr val="0000FF"/>
      </a:hlink>
      <a:folHlink>
        <a:srgbClr val="FF00FF"/>
      </a:folHlink>
    </a:clrScheme>
    <a:fontScheme name="Office">
      <a:majorFont>
        <a:latin typeface="Calibri"/>
        <a:ea typeface="Calibri"/>
        <a:cs typeface="Calibri"/>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9F9F9"/>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